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A048"/>
    <a:srgbClr val="244F71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67" y="9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E60D3D-3209-4A21-B377-37605E1CF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B467567-C919-422D-B92D-4247DC4D3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836587-7230-4FAF-98F0-C8A006B51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001C75-E606-41F4-A9B3-510EF967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63D851-5B7F-4051-ABF3-2CDC19BFC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7121B20-87C3-4C93-96D0-73432B22B6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3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41640D-A96C-449C-BE7E-E8F69EC4A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6593E23-E361-41C3-AEE2-3DE053280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C9322D-6720-45A5-A44E-57341B31F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7209B1-A92D-4B6C-AC81-DE1F8D386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27872C1-32DB-4B12-8F61-5A035757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2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F64DD51-D898-4C1B-883F-702CCFA10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E56A121-BD53-42AF-8910-6818E28BA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AD661AA-281C-4B36-B51F-B9E7DFA6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7FB69DF-09A0-45CF-8527-A9223B63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2C5605D-5D1E-4AB8-8871-ED699484A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48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8A636E-ADEE-48CE-BED5-49C56C241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F76CAC-F1EB-4CB5-849D-E4E5B3D10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1F308D6-BD12-414D-BD46-FED69E00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EBED577-1B26-4366-AB11-8F118E5DF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B6DC3C-9697-4252-9846-16A9A9CB5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21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ED6B56-F8B2-4E2D-A009-050E5C2A8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B0A2C32-5A76-48D7-BD04-6CE91B524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3B99BE-7CF7-4B66-B44C-39871840E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3211F5-6253-472C-8053-93AAFB3C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35DADB-AEBB-4399-BC01-A7C1F908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8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0F4CEF-A3B5-4706-ACFB-682E4BA3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A8C0AE-1B34-45C7-A8A6-B7A451FDD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B99CF91-437B-4693-AA9D-DE7622EDD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ADE7B42-9336-4C83-94FF-381A66E1E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6CF9F6A-DA03-4A74-B506-E2E0B8619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7EF6112-0CF2-4D48-A20D-4F38027BB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9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53665F-00FE-4CDE-BC69-B74DB550E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E864169-6419-49AD-8978-132C0D122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068822D-080C-4D28-959B-9E8A72D8F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4CD0303-4C05-4EEC-85BC-9B2E7D30C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AA9EF41-9B83-460E-A7FF-EB7F401DD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D4FF512-A5A3-4BFB-B26F-9C5443474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2C28143-842B-46A6-935F-6797B38DA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BDDEE7C-625A-442A-8775-B8C719104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542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F30D3E-D583-407C-9CF6-7FDE3F1FC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3E07644-5FD1-4638-B182-946F9D0B6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14D6FEA-F2A1-4458-B907-245386A6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A0AAE4E-5881-4D45-9F21-18BC18CF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72B75BF-FBCA-46F9-B19F-96457848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D94CA5B-E4C4-459F-9C7D-62ABC8B91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C578456-C6BF-4562-A178-6EDF4B81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1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085E6D-84AB-43E5-BD99-BD8815D55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D232167-4504-4BD7-A3E2-FC89126EB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C9B8DD5-802F-4AB9-996C-5BAB72FE1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D6FE1B6-1AB3-49DB-8703-CB127965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782F5C8-2A75-4900-BCFE-6A4C1C52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FDC5B7C-9BBA-4CD8-B54A-9B3115CB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34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F77027-92DE-432A-8CC5-79FF7ED2B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72A70E3-B821-453D-9649-3DA06128E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B9C4AC5-FE81-4A69-8769-4D5009891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E6215E8-79AC-4A88-B3B9-F1972D46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B4AE91D-4539-4B62-9B43-543181D2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6955696-E30C-444B-B892-F4AF72FA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5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AB55DC-3F6A-4017-84EB-8B053D78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A813622-5E51-4EDE-91F3-596BA12B9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2C3D781-0650-4D96-9417-5342A75027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99C8-056B-409B-9601-CD04BC64C875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45C66CC-1C3A-4ABE-B0C5-F793FDA40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4F7927-8C34-40F8-AD4B-F954E14B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11F25-DBA9-452E-B842-1BF43A5B9E6F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91D5633B-AFC7-48E9-B3A9-6933A313B9E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MSIPCMContentMarking" descr="{&quot;HashCode&quot;:2040281665,&quot;Placement&quot;:&quot;Footer&quot;,&quot;Top&quot;:520.3781,&quot;Left&quot;:431.686462,&quot;SlideWidth&quot;:960,&quot;SlideHeight&quot;:540}">
            <a:extLst>
              <a:ext uri="{FF2B5EF4-FFF2-40B4-BE49-F238E27FC236}">
                <a16:creationId xmlns:a16="http://schemas.microsoft.com/office/drawing/2014/main" xmlns="" id="{6FAD97F5-4C7E-4DD3-A52F-02B9B1952779}"/>
              </a:ext>
            </a:extLst>
          </p:cNvPr>
          <p:cNvSpPr txBox="1"/>
          <p:nvPr userDrawn="1"/>
        </p:nvSpPr>
        <p:spPr>
          <a:xfrm>
            <a:off x="5482418" y="6608802"/>
            <a:ext cx="1227164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Arial" panose="020B0604020202020204" pitchFamily="34" charset="0"/>
              </a:rPr>
              <a:t>---Internal Use--- </a:t>
            </a:r>
            <a:endParaRPr lang="uk-UA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58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A20E57-294C-436D-BA2A-2F8C66E2C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6551" y="1672647"/>
            <a:ext cx="9144000" cy="3439573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244F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EDUCATION FOR </a:t>
            </a:r>
            <a:r>
              <a:rPr lang="pl-PL" b="1" dirty="0" smtClean="0">
                <a:solidFill>
                  <a:srgbClr val="244F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AGROBUSINESS</a:t>
            </a:r>
            <a:r>
              <a:rPr lang="uk-UA" b="1" dirty="0" smtClean="0">
                <a:solidFill>
                  <a:srgbClr val="244F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b="1" dirty="0" smtClean="0">
                <a:solidFill>
                  <a:srgbClr val="244F7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 smtClean="0">
                <a:latin typeface="Algerian" panose="04020705040A02060702" pitchFamily="82" charset="0"/>
              </a:rPr>
              <a:t>CORTEVA </a:t>
            </a:r>
            <a:r>
              <a:rPr lang="pl-PL" b="1" dirty="0">
                <a:latin typeface="Algerian" panose="04020705040A02060702" pitchFamily="82" charset="0"/>
              </a:rPr>
              <a:t>GROWS</a:t>
            </a:r>
            <a:r>
              <a:rPr lang="pl-PL" b="1" dirty="0"/>
              <a:t/>
            </a:r>
            <a:br>
              <a:rPr lang="pl-PL" b="1" dirty="0"/>
            </a:br>
            <a:endParaRPr lang="ru-RU" b="1" dirty="0">
              <a:solidFill>
                <a:srgbClr val="244F7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9F87E2-E32D-4207-B11F-7FCF8375A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372" y="4284339"/>
            <a:ext cx="9144000" cy="1655762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CFA048"/>
                </a:solidFill>
              </a:rPr>
              <a:t>Grant project</a:t>
            </a:r>
            <a:endParaRPr lang="ru-RU" sz="2800" dirty="0">
              <a:solidFill>
                <a:srgbClr val="CFA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1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63E06B-0D8E-4CD4-A0A6-C8EBDABB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548" y="710124"/>
            <a:ext cx="9742378" cy="113773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solidFill>
                  <a:srgbClr val="002060"/>
                </a:solidFill>
              </a:rPr>
              <a:t/>
            </a:r>
            <a:br>
              <a:rPr lang="uk-UA" sz="4000" b="1" dirty="0">
                <a:solidFill>
                  <a:srgbClr val="002060"/>
                </a:solidFill>
              </a:rPr>
            </a:br>
            <a:r>
              <a:rPr lang="uk-UA" sz="4000" b="1" dirty="0">
                <a:solidFill>
                  <a:srgbClr val="002060"/>
                </a:solidFill>
              </a:rPr>
              <a:t/>
            </a:r>
            <a:br>
              <a:rPr lang="uk-UA" sz="4000" b="1" dirty="0">
                <a:solidFill>
                  <a:srgbClr val="002060"/>
                </a:solidFill>
              </a:rPr>
            </a:br>
            <a:r>
              <a:rPr lang="en-US" sz="2200" dirty="0" err="1">
                <a:solidFill>
                  <a:srgbClr val="FF0000"/>
                </a:solidFill>
                <a:latin typeface="Arial Black" panose="020B0A04020102020204" pitchFamily="34" charset="0"/>
              </a:rPr>
              <a:t>Uman</a:t>
            </a:r>
            <a:r>
              <a:rPr lang="en-US" sz="2200" dirty="0">
                <a:solidFill>
                  <a:srgbClr val="FF0000"/>
                </a:solidFill>
                <a:latin typeface="Arial Black" panose="020B0A04020102020204" pitchFamily="34" charset="0"/>
              </a:rPr>
              <a:t> National University of Horticulture </a:t>
            </a:r>
            <a:r>
              <a:rPr lang="uk-UA" sz="2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uk-UA" sz="22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2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is </a:t>
            </a:r>
            <a:r>
              <a:rPr lang="en-US" sz="2200" dirty="0">
                <a:solidFill>
                  <a:srgbClr val="002060"/>
                </a:solidFill>
                <a:latin typeface="Arial Black" panose="020B0A04020102020204" pitchFamily="34" charset="0"/>
              </a:rPr>
              <a:t>a multidisciplinary higher educational institution of the IV level of accreditation, which carries out educational, scientific, innovative, cultural and educational activities. </a:t>
            </a:r>
            <a:r>
              <a:rPr lang="uk-UA" sz="2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uk-UA" sz="22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The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institution is a non-profit organization.</a:t>
            </a:r>
            <a:r>
              <a:rPr lang="ru-RU" sz="2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MISSION: </a:t>
            </a:r>
            <a:r>
              <a:rPr lang="uk-UA" sz="2000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uk-UA" sz="2000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2000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conducting </a:t>
            </a:r>
            <a:r>
              <a:rPr lang="en-US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innovative educational and scientific activities in various fields through: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46B1FC02-A478-4ABC-AF4F-6521C0B7246A}"/>
              </a:ext>
            </a:extLst>
          </p:cNvPr>
          <p:cNvGrpSpPr>
            <a:grpSpLocks/>
          </p:cNvGrpSpPr>
          <p:nvPr/>
        </p:nvGrpSpPr>
        <p:grpSpPr bwMode="auto">
          <a:xfrm>
            <a:off x="2813130" y="5100390"/>
            <a:ext cx="6477001" cy="698501"/>
            <a:chOff x="1248" y="1350"/>
            <a:chExt cx="4080" cy="440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xmlns="" id="{CC654A02-8FAC-49B2-A725-C592DD1768AE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xmlns="" id="{6D7E89E9-3C04-42BB-88D1-752D758F7158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xmlns="" id="{77C753DD-F8E7-46E7-90C3-217516C2FDD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36" y="1350"/>
              <a:ext cx="359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education of a harmoniously developed personality, citizen</a:t>
              </a:r>
            </a:p>
            <a:p>
              <a:r>
                <a:rPr lang="en-US" dirty="0">
                  <a:solidFill>
                    <a:srgbClr val="002060"/>
                  </a:solidFill>
                </a:rPr>
                <a:t>Ukraine with high spiritual values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xmlns="" id="{FB20928D-7226-4E46-8449-CD6695F7BD7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xmlns="" id="{0E222FB4-ED3F-4FF3-AFF1-84DFE84F5640}"/>
              </a:ext>
            </a:extLst>
          </p:cNvPr>
          <p:cNvGrpSpPr>
            <a:grpSpLocks/>
          </p:cNvGrpSpPr>
          <p:nvPr/>
        </p:nvGrpSpPr>
        <p:grpSpPr bwMode="auto">
          <a:xfrm>
            <a:off x="2724564" y="2774638"/>
            <a:ext cx="7180263" cy="923926"/>
            <a:chOff x="1248" y="1983"/>
            <a:chExt cx="4523" cy="582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xmlns="" id="{F50575C5-B46D-4038-B849-CBDED22ED4A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xmlns="" id="{E09FC5DD-722A-4DCA-AE84-F8ACB5DA860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xmlns="" id="{BAA8C88F-EF80-4E92-9ED4-772D364C56E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25" y="1983"/>
              <a:ext cx="4046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providing quality and affordable education through the </a:t>
              </a:r>
              <a:r>
                <a:rPr lang="en-US" dirty="0" smtClean="0">
                  <a:solidFill>
                    <a:srgbClr val="002060"/>
                  </a:solidFill>
                </a:rPr>
                <a:t>knowledge</a:t>
              </a:r>
              <a:endParaRPr lang="uk-UA" dirty="0" smtClean="0">
                <a:solidFill>
                  <a:srgbClr val="002060"/>
                </a:solidFill>
              </a:endParaRPr>
            </a:p>
            <a:p>
              <a:r>
                <a:rPr lang="en-US" dirty="0" smtClean="0">
                  <a:solidFill>
                    <a:srgbClr val="002060"/>
                  </a:solidFill>
                </a:rPr>
                <a:t> </a:t>
              </a:r>
              <a:r>
                <a:rPr lang="en-US" dirty="0">
                  <a:solidFill>
                    <a:srgbClr val="002060"/>
                  </a:solidFill>
                </a:rPr>
                <a:t>and experience of research and teaching staff, the development </a:t>
              </a:r>
              <a:endParaRPr lang="uk-UA" dirty="0" smtClean="0">
                <a:solidFill>
                  <a:srgbClr val="002060"/>
                </a:solidFill>
              </a:endParaRPr>
            </a:p>
            <a:p>
              <a:r>
                <a:rPr lang="en-US" dirty="0" smtClean="0">
                  <a:solidFill>
                    <a:srgbClr val="002060"/>
                  </a:solidFill>
                </a:rPr>
                <a:t>of </a:t>
              </a:r>
              <a:r>
                <a:rPr lang="en-US" dirty="0">
                  <a:solidFill>
                    <a:srgbClr val="002060"/>
                  </a:solidFill>
                </a:rPr>
                <a:t>scientific and educational technologies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xmlns="" id="{10A98200-D426-4C4E-BB41-D9FD632E561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xmlns="" id="{5944864F-C669-4AE8-B885-0B731AC23E16}"/>
              </a:ext>
            </a:extLst>
          </p:cNvPr>
          <p:cNvGrpSpPr>
            <a:grpSpLocks/>
          </p:cNvGrpSpPr>
          <p:nvPr/>
        </p:nvGrpSpPr>
        <p:grpSpPr bwMode="auto">
          <a:xfrm>
            <a:off x="2724564" y="3596551"/>
            <a:ext cx="5667376" cy="555625"/>
            <a:chOff x="1248" y="2640"/>
            <a:chExt cx="3570" cy="350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xmlns="" id="{E2D1F925-D7AE-490E-BC62-DAC1B93DE1C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xmlns="" id="{D0A61C3C-2E8F-4C63-8729-573FA421805A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xmlns="" id="{2F410717-BE43-4A70-971C-4E12A02450B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36" y="2682"/>
              <a:ext cx="30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continuous improvement of educational programs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xmlns="" id="{350D2ECD-2473-416F-AF01-98556052F23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xmlns="" id="{E521189D-6BB6-4655-A3C8-51C5AC9071F5}"/>
              </a:ext>
            </a:extLst>
          </p:cNvPr>
          <p:cNvGrpSpPr>
            <a:grpSpLocks/>
          </p:cNvGrpSpPr>
          <p:nvPr/>
        </p:nvGrpSpPr>
        <p:grpSpPr bwMode="auto">
          <a:xfrm>
            <a:off x="2724564" y="4133902"/>
            <a:ext cx="8858251" cy="923926"/>
            <a:chOff x="1248" y="3025"/>
            <a:chExt cx="5580" cy="582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xmlns="" id="{8360E931-02A5-4B2D-B70D-3AA3547329B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xmlns="" id="{22BEE591-63F9-466C-A2B8-CCCADCA86712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xmlns="" id="{FAC2078F-BC01-4052-A36C-DE3696E27EA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67" y="3025"/>
              <a:ext cx="5061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creating conditions for the development of creative and scientific potential of youth</a:t>
              </a:r>
            </a:p>
            <a:p>
              <a:r>
                <a:rPr lang="en-US" dirty="0">
                  <a:solidFill>
                    <a:srgbClr val="002060"/>
                  </a:solidFill>
                </a:rPr>
                <a:t>on the principles of academic integrity, humanity, tolerance,</a:t>
              </a:r>
            </a:p>
            <a:p>
              <a:r>
                <a:rPr lang="en-US" dirty="0">
                  <a:solidFill>
                    <a:srgbClr val="002060"/>
                  </a:solidFill>
                </a:rPr>
                <a:t>democratization and practicality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xmlns="" id="{4C328748-AFEC-475F-93C0-ED2D045E04E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xmlns="" id="{99B92B31-37FB-49CD-AFB0-0D86D4FC1267}"/>
              </a:ext>
            </a:extLst>
          </p:cNvPr>
          <p:cNvGrpSpPr>
            <a:grpSpLocks/>
          </p:cNvGrpSpPr>
          <p:nvPr/>
        </p:nvGrpSpPr>
        <p:grpSpPr bwMode="auto">
          <a:xfrm>
            <a:off x="2800764" y="5942536"/>
            <a:ext cx="7808913" cy="719138"/>
            <a:chOff x="1248" y="3127"/>
            <a:chExt cx="4919" cy="453"/>
          </a:xfrm>
        </p:grpSpPr>
        <p:sp>
          <p:nvSpPr>
            <p:cNvPr id="25" name="Line 23">
              <a:extLst>
                <a:ext uri="{FF2B5EF4-FFF2-40B4-BE49-F238E27FC236}">
                  <a16:creationId xmlns:a16="http://schemas.microsoft.com/office/drawing/2014/main" xmlns="" id="{4FC9563A-609B-469D-8381-C74E479324E9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xmlns="" id="{74104A09-0C35-41A2-9F9A-6B2753756E7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xmlns="" id="{5C1C4D0D-A136-4B67-90CC-AC9DDDE79E2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44" y="3127"/>
              <a:ext cx="442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comprehensive development of basic and applied research,</a:t>
              </a:r>
            </a:p>
            <a:p>
              <a:r>
                <a:rPr lang="en-US" dirty="0">
                  <a:solidFill>
                    <a:srgbClr val="002060"/>
                  </a:solidFill>
                </a:rPr>
                <a:t>ensuring their innovation and compliance with commercial requirements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xmlns="" id="{E5FE7D7A-DED3-42FE-A4FF-17E8C50234A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75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100" y="2831540"/>
            <a:ext cx="2670279" cy="26641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438" y="2831540"/>
            <a:ext cx="1713124" cy="1194920"/>
          </a:xfrm>
          <a:prstGeom prst="rect">
            <a:avLst/>
          </a:prstGeom>
        </p:spPr>
      </p:pic>
      <p:sp>
        <p:nvSpPr>
          <p:cNvPr id="6" name="KSO_Shape"/>
          <p:cNvSpPr>
            <a:spLocks/>
          </p:cNvSpPr>
          <p:nvPr/>
        </p:nvSpPr>
        <p:spPr bwMode="auto">
          <a:xfrm>
            <a:off x="2585466" y="3563921"/>
            <a:ext cx="1717545" cy="1199420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 sz="1012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189405" y="729517"/>
            <a:ext cx="2589974" cy="2589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altLang="zh-CN" sz="2400" dirty="0">
                <a:latin typeface="Arial Black" panose="020B0A04020102020204" pitchFamily="34" charset="0"/>
              </a:rPr>
              <a:t>PURPOSE OF THE PROJECT</a:t>
            </a:r>
            <a:endParaRPr lang="zh-CN" altLang="en-US" sz="2400" dirty="0">
              <a:latin typeface="Arial Black" panose="020B0A04020102020204" pitchFamily="34" charset="0"/>
            </a:endParaRP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6B9F87E2-E32D-4207-B11F-7FCF8375A001}"/>
              </a:ext>
            </a:extLst>
          </p:cNvPr>
          <p:cNvSpPr txBox="1">
            <a:spLocks/>
          </p:cNvSpPr>
          <p:nvPr/>
        </p:nvSpPr>
        <p:spPr>
          <a:xfrm>
            <a:off x="5255745" y="863674"/>
            <a:ext cx="6170022" cy="49116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>
              <a:solidFill>
                <a:srgbClr val="CFA048"/>
              </a:solidFill>
            </a:endParaRPr>
          </a:p>
          <a:p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promoting the modernization of higher agricultural education by increasing flexibility and adaptability to the requirements and needs of the labor market</a:t>
            </a:r>
            <a:endParaRPr lang="uk-UA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training of specialists capable of applying the latest techniques and modern knowledge and skills in identifying and analyzing current issues of science and practice in agricultural production</a:t>
            </a:r>
            <a:endParaRPr lang="uk-UA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formation of perception of the agricultural industry as a promising, innovative and high-tech industry and motivation to build a career in this field</a:t>
            </a:r>
            <a:r>
              <a:rPr lang="ru-RU" dirty="0" smtClean="0"/>
              <a:t> </a:t>
            </a:r>
            <a:endParaRPr lang="ru-RU" dirty="0">
              <a:solidFill>
                <a:srgbClr val="CFA0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31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PROGRAM RESULTS FOR THE UNIVERSITY</a:t>
            </a:r>
            <a:endParaRPr lang="uk-UA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improving student learning through the use of computer </a:t>
            </a:r>
            <a:r>
              <a:rPr lang="en-US" dirty="0" smtClean="0"/>
              <a:t>software</a:t>
            </a:r>
            <a:endParaRPr lang="uk-UA" dirty="0" smtClean="0"/>
          </a:p>
          <a:p>
            <a:r>
              <a:rPr lang="en-US" dirty="0"/>
              <a:t>improving student learning through the latest specialized </a:t>
            </a:r>
            <a:r>
              <a:rPr lang="en-US" dirty="0" smtClean="0"/>
              <a:t>software</a:t>
            </a:r>
            <a:endParaRPr lang="uk-UA" dirty="0" smtClean="0"/>
          </a:p>
          <a:p>
            <a:r>
              <a:rPr lang="en-US" dirty="0"/>
              <a:t>improving student learning by creating a virtual library on agribusiness and sustainable </a:t>
            </a:r>
            <a:r>
              <a:rPr lang="en-US" dirty="0" smtClean="0"/>
              <a:t>development</a:t>
            </a:r>
            <a:endParaRPr lang="uk-UA" dirty="0" smtClean="0"/>
          </a:p>
          <a:p>
            <a:r>
              <a:rPr lang="en-US" dirty="0"/>
              <a:t>obtaining practical skills from leading specialists in the field of agribusiness, digital technologies, </a:t>
            </a:r>
            <a:r>
              <a:rPr lang="en-US" dirty="0" err="1" smtClean="0"/>
              <a:t>etc</a:t>
            </a:r>
            <a:endParaRPr lang="uk-UA" dirty="0" smtClean="0"/>
          </a:p>
          <a:p>
            <a:r>
              <a:rPr lang="en-US" dirty="0"/>
              <a:t>improving the quality of education in order to train highly qualified personnel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152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4514" y="1319350"/>
            <a:ext cx="10907485" cy="278238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35577" y="2494293"/>
            <a:ext cx="2873829" cy="29137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INCENTIVES FOR COOPERATION FOR THE COMPANY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9223" y="1410789"/>
            <a:ext cx="3122023" cy="6792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579222" y="1130611"/>
            <a:ext cx="3670663" cy="12396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improving corporate image as investing in education benefits society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45428" y="2508742"/>
            <a:ext cx="3701143" cy="12396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accent2"/>
                </a:solidFill>
              </a:rPr>
              <a:t>demand for productive employees: training programs become adapted to market needs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16136" y="4264352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92D05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personal relationships that can</a:t>
            </a:r>
          </a:p>
          <a:p>
            <a:r>
              <a:rPr lang="en-US" sz="1400" dirty="0">
                <a:solidFill>
                  <a:srgbClr val="92D05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promote the development of the company</a:t>
            </a:r>
          </a:p>
          <a:p>
            <a:r>
              <a:rPr lang="en-US" sz="1400" dirty="0">
                <a:solidFill>
                  <a:srgbClr val="92D05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in future</a:t>
            </a:r>
            <a:endParaRPr lang="ru-RU" sz="1400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30388" y="582287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compliance with investment</a:t>
            </a:r>
          </a:p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company priorities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5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63E06B-0D8E-4CD4-A0A6-C8EBDABB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931" y="0"/>
            <a:ext cx="9742378" cy="113773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solidFill>
                  <a:srgbClr val="002060"/>
                </a:solidFill>
              </a:rPr>
              <a:t/>
            </a:r>
            <a:br>
              <a:rPr lang="uk-UA" sz="4000" b="1" dirty="0">
                <a:solidFill>
                  <a:srgbClr val="002060"/>
                </a:solidFill>
              </a:rPr>
            </a:br>
            <a:r>
              <a:rPr lang="uk-UA" sz="4000" b="1" dirty="0">
                <a:solidFill>
                  <a:srgbClr val="002060"/>
                </a:solidFill>
              </a:rPr>
              <a:t/>
            </a:r>
            <a:br>
              <a:rPr lang="uk-UA" sz="4000" b="1" dirty="0">
                <a:solidFill>
                  <a:srgbClr val="002060"/>
                </a:solidFill>
              </a:rPr>
            </a:br>
            <a:r>
              <a:rPr lang="en-US" sz="3100" dirty="0">
                <a:solidFill>
                  <a:srgbClr val="002060"/>
                </a:solidFill>
                <a:latin typeface="Arial Black" panose="020B0A04020102020204" pitchFamily="34" charset="0"/>
              </a:rPr>
              <a:t>PROJECTS NEEDING FUNDING WITHIN COOPERATION</a:t>
            </a:r>
            <a:endParaRPr lang="ru-RU" sz="53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9" name="Group 7">
            <a:extLst>
              <a:ext uri="{FF2B5EF4-FFF2-40B4-BE49-F238E27FC236}">
                <a16:creationId xmlns:a16="http://schemas.microsoft.com/office/drawing/2014/main" xmlns="" id="{0E222FB4-ED3F-4FF3-AFF1-84DFE84F5640}"/>
              </a:ext>
            </a:extLst>
          </p:cNvPr>
          <p:cNvGrpSpPr>
            <a:grpSpLocks/>
          </p:cNvGrpSpPr>
          <p:nvPr/>
        </p:nvGrpSpPr>
        <p:grpSpPr bwMode="auto">
          <a:xfrm>
            <a:off x="1365383" y="1407120"/>
            <a:ext cx="10707697" cy="5263575"/>
            <a:chOff x="1248" y="2002"/>
            <a:chExt cx="6745" cy="1906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xmlns="" id="{F50575C5-B46D-4038-B849-CBDED22ED4A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931" y="2638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xmlns="" id="{E09FC5DD-722A-4DCA-AE84-F8ACB5DA860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xmlns="" id="{BAA8C88F-EF80-4E92-9ED4-772D364C56E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57" y="2002"/>
              <a:ext cx="6136" cy="19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</a:rPr>
                <a:t>IMPROVEMENT OF QUALIFICATION OF SCIENTIFIC AND PEDAGOGICAL WORKERS,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 given the global trend of "lifelong learning" as a result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 rapid obsolescence of professional skills, companies and free economic zones should cooperate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according to this model to eliminate the current imbalance in the labor market between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demand and supply of specialists when the knowledge and skills of graduates do not match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requirements of employers:</a:t>
              </a:r>
            </a:p>
            <a:p>
              <a:endParaRPr lang="en-US" b="1" dirty="0">
                <a:solidFill>
                  <a:srgbClr val="002060"/>
                </a:solidFill>
              </a:endParaRPr>
            </a:p>
            <a:p>
              <a:r>
                <a:rPr lang="en-US" b="1" dirty="0">
                  <a:solidFill>
                    <a:srgbClr val="002060"/>
                  </a:solidFill>
                </a:rPr>
                <a:t>financing the training of teachers in non-formal education programs, in particular for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increasing the level of knowledge of foreign languages ​​in order to introduce foreign languages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educational programs</a:t>
              </a:r>
            </a:p>
            <a:p>
              <a:endParaRPr lang="en-US" b="1" dirty="0">
                <a:solidFill>
                  <a:srgbClr val="002060"/>
                </a:solidFill>
              </a:endParaRPr>
            </a:p>
            <a:p>
              <a:r>
                <a:rPr lang="en-US" b="1" dirty="0">
                  <a:solidFill>
                    <a:srgbClr val="002060"/>
                  </a:solidFill>
                </a:rPr>
                <a:t>participation in the development of educational programs, preparation and publication of </a:t>
              </a:r>
              <a:endParaRPr lang="uk-UA" b="1" dirty="0" smtClean="0">
                <a:solidFill>
                  <a:srgbClr val="002060"/>
                </a:solidFill>
              </a:endParaRPr>
            </a:p>
            <a:p>
              <a:r>
                <a:rPr lang="en-US" b="1" dirty="0" smtClean="0">
                  <a:solidFill>
                    <a:srgbClr val="002060"/>
                  </a:solidFill>
                </a:rPr>
                <a:t>educational </a:t>
              </a:r>
              <a:r>
                <a:rPr lang="en-US" b="1" dirty="0">
                  <a:solidFill>
                    <a:srgbClr val="002060"/>
                  </a:solidFill>
                </a:rPr>
                <a:t>and methodical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manuals and scientific publications, creating opportunities for professional development of teachers</a:t>
              </a:r>
              <a:endParaRPr lang="uk-UA" b="1" dirty="0">
                <a:solidFill>
                  <a:srgbClr val="002060"/>
                </a:solidFill>
              </a:endParaRPr>
            </a:p>
            <a:p>
              <a:endParaRPr lang="uk-UA" b="1" dirty="0">
                <a:solidFill>
                  <a:srgbClr val="002060"/>
                </a:solidFill>
              </a:endParaRPr>
            </a:p>
            <a:p>
              <a:endParaRPr lang="uk-UA" b="1" dirty="0">
                <a:solidFill>
                  <a:srgbClr val="002060"/>
                </a:solidFill>
              </a:endParaRPr>
            </a:p>
            <a:p>
              <a:endParaRPr lang="uk-UA" sz="2400" b="1" dirty="0">
                <a:solidFill>
                  <a:srgbClr val="002060"/>
                </a:solidFill>
              </a:endParaRPr>
            </a:p>
            <a:p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xmlns="" id="{10A98200-D426-4C4E-BB41-D9FD632E561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777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63E06B-0D8E-4CD4-A0A6-C8EBDABB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931" y="0"/>
            <a:ext cx="9742378" cy="113773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solidFill>
                  <a:srgbClr val="002060"/>
                </a:solidFill>
              </a:rPr>
              <a:t/>
            </a:r>
            <a:br>
              <a:rPr lang="uk-UA" sz="4000" b="1" dirty="0">
                <a:solidFill>
                  <a:srgbClr val="002060"/>
                </a:solidFill>
              </a:rPr>
            </a:br>
            <a:r>
              <a:rPr lang="uk-UA" sz="4000" b="1" dirty="0">
                <a:solidFill>
                  <a:srgbClr val="002060"/>
                </a:solidFill>
              </a:rPr>
              <a:t/>
            </a:r>
            <a:br>
              <a:rPr lang="uk-UA" sz="4000" b="1" dirty="0">
                <a:solidFill>
                  <a:srgbClr val="002060"/>
                </a:solidFill>
              </a:rPr>
            </a:br>
            <a:endParaRPr lang="ru-RU" sz="53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9" name="Group 7">
            <a:extLst>
              <a:ext uri="{FF2B5EF4-FFF2-40B4-BE49-F238E27FC236}">
                <a16:creationId xmlns:a16="http://schemas.microsoft.com/office/drawing/2014/main" xmlns="" id="{0E222FB4-ED3F-4FF3-AFF1-84DFE84F5640}"/>
              </a:ext>
            </a:extLst>
          </p:cNvPr>
          <p:cNvGrpSpPr>
            <a:grpSpLocks/>
          </p:cNvGrpSpPr>
          <p:nvPr/>
        </p:nvGrpSpPr>
        <p:grpSpPr bwMode="auto">
          <a:xfrm>
            <a:off x="1476363" y="1364975"/>
            <a:ext cx="10331465" cy="7478363"/>
            <a:chOff x="1296" y="2002"/>
            <a:chExt cx="6508" cy="2708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xmlns="" id="{F50575C5-B46D-4038-B849-CBDED22ED4A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931" y="2638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xmlns="" id="{BAA8C88F-EF80-4E92-9ED4-772D364C56E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57" y="2002"/>
              <a:ext cx="5947" cy="27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</a:rPr>
                <a:t>IMPROVING THE QUALITY OF EDUCATION OF APPLICANTS AND IMPROVEMENT </a:t>
              </a:r>
              <a:endParaRPr lang="uk-UA" b="1" dirty="0" smtClean="0">
                <a:solidFill>
                  <a:srgbClr val="002060"/>
                </a:solidFill>
              </a:endParaRPr>
            </a:p>
            <a:p>
              <a:r>
                <a:rPr lang="en-US" b="1" dirty="0" smtClean="0">
                  <a:solidFill>
                    <a:srgbClr val="002060"/>
                  </a:solidFill>
                </a:rPr>
                <a:t>OF </a:t>
              </a:r>
              <a:r>
                <a:rPr lang="en-US" b="1" dirty="0">
                  <a:solidFill>
                    <a:srgbClr val="002060"/>
                  </a:solidFill>
                </a:rPr>
                <a:t>PROFESSIONAL COMPETENCES,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 </a:t>
              </a:r>
              <a:endParaRPr lang="uk-UA" b="1" dirty="0" smtClean="0">
                <a:solidFill>
                  <a:srgbClr val="002060"/>
                </a:solidFill>
              </a:endParaRPr>
            </a:p>
            <a:p>
              <a:r>
                <a:rPr lang="en-US" b="1" dirty="0" smtClean="0">
                  <a:solidFill>
                    <a:srgbClr val="002060"/>
                  </a:solidFill>
                </a:rPr>
                <a:t>creating </a:t>
              </a:r>
              <a:r>
                <a:rPr lang="en-US" b="1" dirty="0">
                  <a:solidFill>
                    <a:srgbClr val="002060"/>
                  </a:solidFill>
                </a:rPr>
                <a:t>a platform for communication between education and business to meet demand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 business for highly qualified employees and creating conditions for young people's careers:</a:t>
              </a:r>
            </a:p>
            <a:p>
              <a:endParaRPr lang="en-US" b="1" dirty="0">
                <a:solidFill>
                  <a:srgbClr val="002060"/>
                </a:solidFill>
              </a:endParaRPr>
            </a:p>
            <a:p>
              <a:r>
                <a:rPr lang="en-US" b="1" dirty="0">
                  <a:solidFill>
                    <a:srgbClr val="002060"/>
                  </a:solidFill>
                </a:rPr>
                <a:t>internship programs for senior students in order to gain practical experience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in the business environment and training specialists for the company's requirements</a:t>
              </a:r>
            </a:p>
            <a:p>
              <a:endParaRPr lang="en-US" b="1" dirty="0">
                <a:solidFill>
                  <a:srgbClr val="002060"/>
                </a:solidFill>
              </a:endParaRPr>
            </a:p>
            <a:p>
              <a:r>
                <a:rPr lang="en-US" b="1" dirty="0">
                  <a:solidFill>
                    <a:srgbClr val="002060"/>
                  </a:solidFill>
                </a:rPr>
                <a:t>financing the increase of the level of technical support of the educational process: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 purchase of computer equipment and necessary software for the purpose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 formation of digital competence of future specialists</a:t>
              </a:r>
            </a:p>
            <a:p>
              <a:endParaRPr lang="en-US" b="1" dirty="0">
                <a:solidFill>
                  <a:srgbClr val="002060"/>
                </a:solidFill>
              </a:endParaRPr>
            </a:p>
            <a:p>
              <a:r>
                <a:rPr lang="en-US" b="1" dirty="0">
                  <a:solidFill>
                    <a:srgbClr val="002060"/>
                  </a:solidFill>
                </a:rPr>
                <a:t>organization of a series of business lectures by experts - employees of the company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exchange of practical experience in the field of business creation and development, development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business plans, presentations of business ideas, etc.</a:t>
              </a:r>
            </a:p>
            <a:p>
              <a:endParaRPr lang="en-US" b="1" dirty="0">
                <a:solidFill>
                  <a:srgbClr val="002060"/>
                </a:solidFill>
              </a:endParaRPr>
            </a:p>
            <a:p>
              <a:r>
                <a:rPr lang="en-US" b="1" dirty="0">
                  <a:solidFill>
                    <a:srgbClr val="002060"/>
                  </a:solidFill>
                </a:rPr>
                <a:t>formation of a virtual library on business topics</a:t>
              </a:r>
              <a:r>
                <a:rPr lang="uk-UA" b="1" dirty="0" smtClean="0">
                  <a:solidFill>
                    <a:srgbClr val="002060"/>
                  </a:solidFill>
                </a:rPr>
                <a:t>  </a:t>
              </a:r>
              <a:endParaRPr lang="uk-UA" b="1" dirty="0">
                <a:solidFill>
                  <a:srgbClr val="002060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q"/>
              </a:pPr>
              <a:endParaRPr lang="uk-UA" b="1" dirty="0">
                <a:solidFill>
                  <a:srgbClr val="002060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q"/>
              </a:pPr>
              <a:endParaRPr lang="en-US" b="1" dirty="0">
                <a:solidFill>
                  <a:srgbClr val="002060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q"/>
              </a:pPr>
              <a:endParaRPr lang="en-US" b="1" dirty="0">
                <a:solidFill>
                  <a:srgbClr val="002060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q"/>
              </a:pPr>
              <a:endParaRPr lang="uk-UA" b="1" dirty="0">
                <a:solidFill>
                  <a:srgbClr val="002060"/>
                </a:solidFill>
              </a:endParaRPr>
            </a:p>
            <a:p>
              <a:endParaRPr lang="uk-UA" b="1" dirty="0">
                <a:solidFill>
                  <a:srgbClr val="002060"/>
                </a:solidFill>
              </a:endParaRPr>
            </a:p>
            <a:p>
              <a:endParaRPr lang="uk-UA" b="1" dirty="0">
                <a:solidFill>
                  <a:srgbClr val="002060"/>
                </a:solidFill>
              </a:endParaRPr>
            </a:p>
            <a:p>
              <a:endParaRPr lang="uk-UA" sz="2400" b="1" dirty="0">
                <a:solidFill>
                  <a:srgbClr val="002060"/>
                </a:solidFill>
              </a:endParaRPr>
            </a:p>
            <a:p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xmlns="" id="{10A98200-D426-4C4E-BB41-D9FD632E561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8" name="Rectangle 14">
            <a:extLst>
              <a:ext uri="{FF2B5EF4-FFF2-40B4-BE49-F238E27FC236}">
                <a16:creationId xmlns:a16="http://schemas.microsoft.com/office/drawing/2014/main" xmlns="" id="{D0A61C3C-2E8F-4C63-8729-573FA421805A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1727792" y="1489624"/>
            <a:ext cx="479425" cy="520700"/>
          </a:xfrm>
          <a:prstGeom prst="rect">
            <a:avLst/>
          </a:prstGeom>
          <a:gradFill rotWithShape="1">
            <a:gsLst>
              <a:gs pos="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006699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596" y="1407120"/>
            <a:ext cx="518205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911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63E06B-0D8E-4CD4-A0A6-C8EBDABB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931" y="0"/>
            <a:ext cx="9742378" cy="113773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solidFill>
                  <a:srgbClr val="002060"/>
                </a:solidFill>
              </a:rPr>
              <a:t/>
            </a:r>
            <a:br>
              <a:rPr lang="uk-UA" sz="4000" b="1" dirty="0">
                <a:solidFill>
                  <a:srgbClr val="002060"/>
                </a:solidFill>
              </a:rPr>
            </a:br>
            <a:r>
              <a:rPr lang="uk-UA" sz="4000" b="1" dirty="0">
                <a:solidFill>
                  <a:srgbClr val="002060"/>
                </a:solidFill>
              </a:rPr>
              <a:t/>
            </a:r>
            <a:br>
              <a:rPr lang="uk-UA" sz="4000" b="1" dirty="0">
                <a:solidFill>
                  <a:srgbClr val="002060"/>
                </a:solidFill>
              </a:rPr>
            </a:br>
            <a:endParaRPr lang="ru-RU" sz="53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9" name="Group 7">
            <a:extLst>
              <a:ext uri="{FF2B5EF4-FFF2-40B4-BE49-F238E27FC236}">
                <a16:creationId xmlns:a16="http://schemas.microsoft.com/office/drawing/2014/main" xmlns="" id="{0E222FB4-ED3F-4FF3-AFF1-84DFE84F5640}"/>
              </a:ext>
            </a:extLst>
          </p:cNvPr>
          <p:cNvGrpSpPr>
            <a:grpSpLocks/>
          </p:cNvGrpSpPr>
          <p:nvPr/>
        </p:nvGrpSpPr>
        <p:grpSpPr bwMode="auto">
          <a:xfrm>
            <a:off x="1476363" y="1364975"/>
            <a:ext cx="9053525" cy="4984655"/>
            <a:chOff x="1296" y="2002"/>
            <a:chExt cx="5703" cy="1805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xmlns="" id="{F50575C5-B46D-4038-B849-CBDED22ED4A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931" y="2638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xmlns="" id="{BAA8C88F-EF80-4E92-9ED4-772D364C56E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57" y="2002"/>
              <a:ext cx="5142" cy="1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</a:rPr>
                <a:t>CREATION OF CONDITIONS FOR ACADEMIC MOBILITY OF TEACHERS AND STUDENTS</a:t>
              </a:r>
            </a:p>
            <a:p>
              <a:endParaRPr lang="en-US" b="1" dirty="0">
                <a:solidFill>
                  <a:srgbClr val="002060"/>
                </a:solidFill>
              </a:endParaRPr>
            </a:p>
            <a:p>
              <a:endParaRPr lang="en-US" b="1" dirty="0">
                <a:solidFill>
                  <a:srgbClr val="002060"/>
                </a:solidFill>
              </a:endParaRPr>
            </a:p>
            <a:p>
              <a:r>
                <a:rPr lang="en-US" b="1" dirty="0">
                  <a:solidFill>
                    <a:srgbClr val="002060"/>
                  </a:solidFill>
                </a:rPr>
                <a:t>involvement of teaching staff and researchers to work in the business environment,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and employees of the company - to activities within the Free Economic Zone</a:t>
              </a:r>
            </a:p>
            <a:p>
              <a:endParaRPr lang="en-US" b="1" dirty="0">
                <a:solidFill>
                  <a:srgbClr val="002060"/>
                </a:solidFill>
              </a:endParaRPr>
            </a:p>
            <a:p>
              <a:r>
                <a:rPr lang="en-US" b="1" dirty="0">
                  <a:solidFill>
                    <a:srgbClr val="002060"/>
                  </a:solidFill>
                </a:rPr>
                <a:t>funding of internships and participation in scientific events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teachers and students in educational and research institutions located</a:t>
              </a:r>
            </a:p>
            <a:p>
              <a:r>
                <a:rPr lang="en-US" b="1" dirty="0">
                  <a:solidFill>
                    <a:srgbClr val="002060"/>
                  </a:solidFill>
                </a:rPr>
                <a:t>outside Ukraine</a:t>
              </a:r>
              <a:endParaRPr lang="uk-UA" b="1" dirty="0">
                <a:solidFill>
                  <a:srgbClr val="002060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q"/>
              </a:pPr>
              <a:endParaRPr lang="uk-UA" b="1" dirty="0">
                <a:solidFill>
                  <a:srgbClr val="002060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q"/>
              </a:pPr>
              <a:endParaRPr lang="en-US" b="1" dirty="0">
                <a:solidFill>
                  <a:srgbClr val="002060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q"/>
              </a:pPr>
              <a:endParaRPr lang="en-US" b="1" dirty="0">
                <a:solidFill>
                  <a:srgbClr val="002060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q"/>
              </a:pPr>
              <a:endParaRPr lang="uk-UA" b="1" dirty="0">
                <a:solidFill>
                  <a:srgbClr val="002060"/>
                </a:solidFill>
              </a:endParaRPr>
            </a:p>
            <a:p>
              <a:endParaRPr lang="uk-UA" b="1" dirty="0">
                <a:solidFill>
                  <a:srgbClr val="002060"/>
                </a:solidFill>
              </a:endParaRPr>
            </a:p>
            <a:p>
              <a:endParaRPr lang="uk-UA" b="1" dirty="0">
                <a:solidFill>
                  <a:srgbClr val="002060"/>
                </a:solidFill>
              </a:endParaRPr>
            </a:p>
            <a:p>
              <a:endParaRPr lang="uk-UA" sz="2400" b="1" dirty="0">
                <a:solidFill>
                  <a:srgbClr val="002060"/>
                </a:solidFill>
              </a:endParaRPr>
            </a:p>
            <a:p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xmlns="" id="{10A98200-D426-4C4E-BB41-D9FD632E561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8" name="Rectangle 14">
            <a:extLst>
              <a:ext uri="{FF2B5EF4-FFF2-40B4-BE49-F238E27FC236}">
                <a16:creationId xmlns:a16="http://schemas.microsoft.com/office/drawing/2014/main" xmlns="" id="{D0A61C3C-2E8F-4C63-8729-573FA421805A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1727792" y="1489624"/>
            <a:ext cx="479425" cy="520700"/>
          </a:xfrm>
          <a:prstGeom prst="rect">
            <a:avLst/>
          </a:prstGeom>
          <a:gradFill rotWithShape="1">
            <a:gsLst>
              <a:gs pos="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006699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1" name="Text Box 21">
            <a:extLst>
              <a:ext uri="{FF2B5EF4-FFF2-40B4-BE49-F238E27FC236}">
                <a16:creationId xmlns:a16="http://schemas.microsoft.com/office/drawing/2014/main" xmlns="" id="{4C328748-AFEC-475F-93C0-ED2D045E04E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800764" y="448156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5" name="Text Box 21">
            <a:extLst>
              <a:ext uri="{FF2B5EF4-FFF2-40B4-BE49-F238E27FC236}">
                <a16:creationId xmlns:a16="http://schemas.microsoft.com/office/drawing/2014/main" xmlns="" id="{4C328748-AFEC-475F-93C0-ED2D045E04E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851514" y="14987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866517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</TotalTime>
  <Words>606</Words>
  <Application>Microsoft Office PowerPoint</Application>
  <PresentationFormat>Широкоэкранный</PresentationFormat>
  <Paragraphs>102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宋体</vt:lpstr>
      <vt:lpstr>Algerian</vt:lpstr>
      <vt:lpstr>Arial</vt:lpstr>
      <vt:lpstr>Arial Black</vt:lpstr>
      <vt:lpstr>Calibri</vt:lpstr>
      <vt:lpstr>Calibri Light</vt:lpstr>
      <vt:lpstr>等线</vt:lpstr>
      <vt:lpstr>Times New Roman</vt:lpstr>
      <vt:lpstr>Wingdings</vt:lpstr>
      <vt:lpstr>Тема Office</vt:lpstr>
      <vt:lpstr>ECONOMIC EDUCATION FOR AGROBUSINESS CORTEVA GROWS </vt:lpstr>
      <vt:lpstr>  Uman National University of Horticulture  is a multidisciplinary higher educational institution of the IV level of accreditation, which carries out educational, scientific, innovative, cultural and educational activities.  The institution is a non-profit organization. MISSION:  conducting innovative educational and scientific activities in various fields through: </vt:lpstr>
      <vt:lpstr>Презентация PowerPoint</vt:lpstr>
      <vt:lpstr>PROGRAM RESULTS FOR THE UNIVERSITY</vt:lpstr>
      <vt:lpstr> </vt:lpstr>
      <vt:lpstr>  PROJECTS NEEDING FUNDING WITHIN COOPERATION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Михаил</cp:lastModifiedBy>
  <cp:revision>46</cp:revision>
  <dcterms:created xsi:type="dcterms:W3CDTF">2021-06-25T10:07:15Z</dcterms:created>
  <dcterms:modified xsi:type="dcterms:W3CDTF">2022-02-20T17:13:32Z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d28e344-bb15-459b-97fd-14fa06bc1052_Enabled">
    <vt:lpwstr>true</vt:lpwstr>
  </property>
  <property fmtid="{D5CDD505-2E9C-101B-9397-08002B2CF9AE}" pid="3" name="MSIP_Label_0d28e344-bb15-459b-97fd-14fa06bc1052_SetDate">
    <vt:lpwstr>2021-09-14T09:54:00Z</vt:lpwstr>
  </property>
  <property fmtid="{D5CDD505-2E9C-101B-9397-08002B2CF9AE}" pid="4" name="MSIP_Label_0d28e344-bb15-459b-97fd-14fa06bc1052_Method">
    <vt:lpwstr>Standard</vt:lpwstr>
  </property>
  <property fmtid="{D5CDD505-2E9C-101B-9397-08002B2CF9AE}" pid="5" name="MSIP_Label_0d28e344-bb15-459b-97fd-14fa06bc1052_Name">
    <vt:lpwstr>Not Protected (Internal Use)</vt:lpwstr>
  </property>
  <property fmtid="{D5CDD505-2E9C-101B-9397-08002B2CF9AE}" pid="6" name="MSIP_Label_0d28e344-bb15-459b-97fd-14fa06bc1052_SiteId">
    <vt:lpwstr>3e20ecb2-9cb0-4df1-ad7b-914e31dcdda4</vt:lpwstr>
  </property>
  <property fmtid="{D5CDD505-2E9C-101B-9397-08002B2CF9AE}" pid="7" name="MSIP_Label_0d28e344-bb15-459b-97fd-14fa06bc1052_ActionId">
    <vt:lpwstr>8dd11394-813f-4690-a2c2-b6ad8dbfdcdf</vt:lpwstr>
  </property>
  <property fmtid="{D5CDD505-2E9C-101B-9397-08002B2CF9AE}" pid="8" name="MSIP_Label_0d28e344-bb15-459b-97fd-14fa06bc1052_ContentBits">
    <vt:lpwstr>2</vt:lpwstr>
  </property>
</Properties>
</file>