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7/11/2021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7/11/2021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7/11/2021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7/11/2021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uk-UA" b="1" dirty="0"/>
              <a:t>Міжнародний науковий проект Європейського Союзу Еразмус+ КА2 «Multilevel Local, Nation- and Regionwide Education and Training in Climate Services, Climate Change Adaptation and Mitigation»</a:t>
            </a:r>
            <a:endParaRPr lang="uk-UA" dirty="0"/>
          </a:p>
        </p:txBody>
      </p:sp>
      <p:pic>
        <p:nvPicPr>
          <p:cNvPr id="10" name="Рисунок 2" descr="https://lh5.googleusercontent.com/KLlrSmSgGeNRWpARfj2RUuJ77z0jALmiJwNV5t5M0rQ9bsbbRtfpO_9li2KmPJBxW2Sf3aEqAVP0Fuu3vg4BDaRkBjneEXA_TZBcRQPf2ZlXersZ9fEAF5CRHM3U0Z_nO5nuWHj7Nlg"/>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677863" y="3218176"/>
            <a:ext cx="8596312" cy="1766261"/>
          </a:xfrm>
          <a:prstGeom prst="rect">
            <a:avLst/>
          </a:prstGeom>
          <a:noFill/>
          <a:ln>
            <a:noFill/>
          </a:ln>
        </p:spPr>
      </p:pic>
      <p:pic>
        <p:nvPicPr>
          <p:cNvPr id="9" name="Рисунок 13" descr="https://lh4.googleusercontent.com/6aXzSQxO7bmZ4rTmnO_VCLjTDmV01aVD0ebznvcFydLJa6foXYzGghau7kgTvRJCGgdO_hlBWwVcTvOPsWFDwoxykRK7NYmuh9jhKjuqAc5iriQhfsW9ev02o8NF4xCuC7huZ81scjA"/>
          <p:cNvPicPr>
            <a:picLocks noGrp="1"/>
          </p:cNvPicPr>
          <p:nvPr>
            <p:ph sz="quarter" idx="4294967295"/>
          </p:nvPr>
        </p:nvPicPr>
        <p:blipFill>
          <a:blip r:embed="rId3" cstate="print">
            <a:extLst>
              <a:ext uri="{28A0092B-C50C-407E-A947-70E740481C1C}">
                <a14:useLocalDpi xmlns:a14="http://schemas.microsoft.com/office/drawing/2010/main" val="0"/>
              </a:ext>
            </a:extLst>
          </a:blip>
          <a:srcRect/>
          <a:stretch>
            <a:fillRect/>
          </a:stretch>
        </p:blipFill>
        <p:spPr bwMode="auto">
          <a:xfrm>
            <a:off x="7494041" y="3218176"/>
            <a:ext cx="3709987" cy="1711325"/>
          </a:xfrm>
          <a:prstGeom prst="rect">
            <a:avLst/>
          </a:prstGeom>
          <a:noFill/>
          <a:ln>
            <a:noFill/>
          </a:ln>
        </p:spPr>
      </p:pic>
    </p:spTree>
    <p:extLst>
      <p:ext uri="{BB962C8B-B14F-4D97-AF65-F5344CB8AC3E}">
        <p14:creationId xmlns:p14="http://schemas.microsoft.com/office/powerpoint/2010/main" val="4043945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b="1" u="sng" dirty="0"/>
              <a:t>Реєстраційний номер проекту:</a:t>
            </a:r>
            <a:endParaRPr lang="uk-UA" dirty="0"/>
          </a:p>
        </p:txBody>
      </p:sp>
      <p:sp>
        <p:nvSpPr>
          <p:cNvPr id="3" name="Content Placeholder 2"/>
          <p:cNvSpPr>
            <a:spLocks noGrp="1"/>
          </p:cNvSpPr>
          <p:nvPr>
            <p:ph idx="1"/>
          </p:nvPr>
        </p:nvSpPr>
        <p:spPr/>
        <p:txBody>
          <a:bodyPr/>
          <a:lstStyle/>
          <a:p>
            <a:pPr algn="ctr"/>
            <a:r>
              <a:rPr lang="uk-UA" b="1" dirty="0" smtClean="0"/>
              <a:t>619285-EPP-1-2020-1-FI-EPPKA2-CBHE-JP</a:t>
            </a:r>
          </a:p>
          <a:p>
            <a:pPr algn="ctr"/>
            <a:endParaRPr lang="uk-UA" b="1" dirty="0"/>
          </a:p>
          <a:p>
            <a:pPr algn="ctr"/>
            <a:endParaRPr lang="uk-UA" dirty="0"/>
          </a:p>
          <a:p>
            <a:pPr algn="ctr"/>
            <a:r>
              <a:rPr lang="uk-UA" dirty="0"/>
              <a:t>Multilevel Local, Nation- and Regionwide Education and Training in Climate Services, Climate Change Adaptation and Mitigation</a:t>
            </a:r>
            <a:br>
              <a:rPr lang="uk-UA" dirty="0"/>
            </a:br>
            <a:r>
              <a:rPr lang="uk-UA" dirty="0"/>
              <a:t>15.11.2020 – 14.11.2023</a:t>
            </a:r>
          </a:p>
          <a:p>
            <a:endParaRPr lang="uk-UA" dirty="0"/>
          </a:p>
        </p:txBody>
      </p:sp>
      <p:pic>
        <p:nvPicPr>
          <p:cNvPr id="4" name="Рисунок 13" descr="https://lh4.googleusercontent.com/6aXzSQxO7bmZ4rTmnO_VCLjTDmV01aVD0ebznvcFydLJa6foXYzGghau7kgTvRJCGgdO_hlBWwVcTvOPsWFDwoxykRK7NYmuh9jhKjuqAc5iriQhfsW9ev02o8NF4xCuC7huZ81scjA"/>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61600" y="4889321"/>
            <a:ext cx="3709987" cy="1711325"/>
          </a:xfrm>
          <a:prstGeom prst="rect">
            <a:avLst/>
          </a:prstGeom>
          <a:noFill/>
          <a:ln>
            <a:noFill/>
          </a:ln>
        </p:spPr>
      </p:pic>
    </p:spTree>
    <p:extLst>
      <p:ext uri="{BB962C8B-B14F-4D97-AF65-F5344CB8AC3E}">
        <p14:creationId xmlns:p14="http://schemas.microsoft.com/office/powerpoint/2010/main" val="1895077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Target groups:</a:t>
            </a:r>
            <a:r>
              <a:rPr lang="uk-UA" dirty="0"/>
              <a:t/>
            </a:r>
            <a:br>
              <a:rPr lang="uk-UA" dirty="0"/>
            </a:br>
            <a:endParaRPr lang="uk-UA" dirty="0"/>
          </a:p>
        </p:txBody>
      </p:sp>
      <p:sp>
        <p:nvSpPr>
          <p:cNvPr id="3" name="Content Placeholder 2"/>
          <p:cNvSpPr>
            <a:spLocks noGrp="1"/>
          </p:cNvSpPr>
          <p:nvPr>
            <p:ph idx="1"/>
          </p:nvPr>
        </p:nvSpPr>
        <p:spPr/>
        <p:txBody>
          <a:bodyPr/>
          <a:lstStyle/>
          <a:p>
            <a:pPr lvl="0"/>
            <a:r>
              <a:rPr lang="en-US" dirty="0"/>
              <a:t>Academic institutions: faculty, students (master and doctoral students)</a:t>
            </a:r>
            <a:endParaRPr lang="uk-UA" dirty="0"/>
          </a:p>
          <a:p>
            <a:pPr lvl="0"/>
            <a:r>
              <a:rPr lang="en-US" dirty="0" err="1"/>
              <a:t>Hydrometeorological</a:t>
            </a:r>
            <a:r>
              <a:rPr lang="en-US" dirty="0"/>
              <a:t> institutions in Ukraine: managers and personnel</a:t>
            </a:r>
            <a:endParaRPr lang="uk-UA" dirty="0"/>
          </a:p>
          <a:p>
            <a:pPr lvl="0"/>
            <a:r>
              <a:rPr lang="ru-RU" dirty="0"/>
              <a:t>Political and economic public bodies </a:t>
            </a:r>
            <a:endParaRPr lang="uk-UA" dirty="0"/>
          </a:p>
          <a:p>
            <a:pPr lvl="0"/>
            <a:r>
              <a:rPr lang="en-US" dirty="0"/>
              <a:t>Experts in climate-dependent economic sectors</a:t>
            </a:r>
            <a:endParaRPr lang="uk-UA" dirty="0"/>
          </a:p>
          <a:p>
            <a:pPr lvl="0"/>
            <a:r>
              <a:rPr lang="ru-RU" dirty="0"/>
              <a:t>Experts from municipal organizations</a:t>
            </a:r>
            <a:endParaRPr lang="uk-UA" dirty="0"/>
          </a:p>
          <a:p>
            <a:pPr lvl="0"/>
            <a:r>
              <a:rPr lang="ru-RU" dirty="0"/>
              <a:t>The general public</a:t>
            </a:r>
            <a:endParaRPr lang="uk-UA" dirty="0"/>
          </a:p>
          <a:p>
            <a:pPr lvl="0"/>
            <a:r>
              <a:rPr lang="ru-RU" dirty="0"/>
              <a:t>Entrepreneurial entities, banks, investors, insurers</a:t>
            </a:r>
            <a:endParaRPr lang="uk-UA" dirty="0"/>
          </a:p>
          <a:p>
            <a:r>
              <a:rPr lang="ru-RU" dirty="0"/>
              <a:t>International students wishing to improve their qualifications</a:t>
            </a:r>
            <a:endParaRPr lang="uk-UA" dirty="0"/>
          </a:p>
        </p:txBody>
      </p:sp>
      <p:pic>
        <p:nvPicPr>
          <p:cNvPr id="4" name="Рисунок 13" descr="https://lh4.googleusercontent.com/6aXzSQxO7bmZ4rTmnO_VCLjTDmV01aVD0ebznvcFydLJa6foXYzGghau7kgTvRJCGgdO_hlBWwVcTvOPsWFDwoxykRK7NYmuh9jhKjuqAc5iriQhfsW9ev02o8NF4xCuC7huZ81scjA"/>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98234" y="4773707"/>
            <a:ext cx="3709987" cy="1711325"/>
          </a:xfrm>
          <a:prstGeom prst="rect">
            <a:avLst/>
          </a:prstGeom>
          <a:noFill/>
          <a:ln>
            <a:noFill/>
          </a:ln>
        </p:spPr>
      </p:pic>
    </p:spTree>
    <p:extLst>
      <p:ext uri="{BB962C8B-B14F-4D97-AF65-F5344CB8AC3E}">
        <p14:creationId xmlns:p14="http://schemas.microsoft.com/office/powerpoint/2010/main" val="2634321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Project goals and objectives:</a:t>
            </a:r>
            <a:r>
              <a:rPr lang="uk-UA" dirty="0"/>
              <a:t/>
            </a:r>
            <a:br>
              <a:rPr lang="uk-UA" dirty="0"/>
            </a:br>
            <a:endParaRPr lang="uk-UA" dirty="0"/>
          </a:p>
        </p:txBody>
      </p:sp>
      <p:sp>
        <p:nvSpPr>
          <p:cNvPr id="3" name="Content Placeholder 2"/>
          <p:cNvSpPr>
            <a:spLocks noGrp="1"/>
          </p:cNvSpPr>
          <p:nvPr>
            <p:ph idx="1"/>
          </p:nvPr>
        </p:nvSpPr>
        <p:spPr/>
        <p:txBody>
          <a:bodyPr/>
          <a:lstStyle/>
          <a:p>
            <a:r>
              <a:rPr lang="en-GB" dirty="0"/>
              <a:t>Wider objective of the project is development of competency-based curricula for continuous comprehensive training of specialists in the field of climate services (CS) in Ukraine, as well as the initiation and development of additional education in climate change (CC) for decision-makers, experts in climate-dependent economic sectors (CDES) and the general public.</a:t>
            </a:r>
            <a:endParaRPr lang="uk-UA" dirty="0"/>
          </a:p>
          <a:p>
            <a:endParaRPr lang="uk-UA" dirty="0"/>
          </a:p>
        </p:txBody>
      </p:sp>
      <p:pic>
        <p:nvPicPr>
          <p:cNvPr id="4" name="Рисунок 13" descr="https://lh4.googleusercontent.com/6aXzSQxO7bmZ4rTmnO_VCLjTDmV01aVD0ebznvcFydLJa6foXYzGghau7kgTvRJCGgdO_hlBWwVcTvOPsWFDwoxykRK7NYmuh9jhKjuqAc5iriQhfsW9ev02o8NF4xCuC7huZ81scjA"/>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45682" y="5067997"/>
            <a:ext cx="3709987" cy="1711325"/>
          </a:xfrm>
          <a:prstGeom prst="rect">
            <a:avLst/>
          </a:prstGeom>
          <a:noFill/>
          <a:ln>
            <a:noFill/>
          </a:ln>
        </p:spPr>
      </p:pic>
    </p:spTree>
    <p:extLst>
      <p:ext uri="{BB962C8B-B14F-4D97-AF65-F5344CB8AC3E}">
        <p14:creationId xmlns:p14="http://schemas.microsoft.com/office/powerpoint/2010/main" val="703682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Specific project objectives</a:t>
            </a:r>
            <a:r>
              <a:rPr lang="en-GB" dirty="0"/>
              <a:t>:</a:t>
            </a:r>
            <a:r>
              <a:rPr lang="uk-UA" dirty="0"/>
              <a:t/>
            </a:r>
            <a:br>
              <a:rPr lang="uk-UA" dirty="0"/>
            </a:br>
            <a:endParaRPr lang="uk-UA" dirty="0"/>
          </a:p>
        </p:txBody>
      </p:sp>
      <p:sp>
        <p:nvSpPr>
          <p:cNvPr id="5" name="Content Placeholder 4"/>
          <p:cNvSpPr>
            <a:spLocks noGrp="1"/>
          </p:cNvSpPr>
          <p:nvPr>
            <p:ph idx="1"/>
          </p:nvPr>
        </p:nvSpPr>
        <p:spPr/>
        <p:txBody>
          <a:bodyPr>
            <a:normAutofit fontScale="92500" lnSpcReduction="10000"/>
          </a:bodyPr>
          <a:lstStyle/>
          <a:p>
            <a:pPr lvl="0" algn="just">
              <a:lnSpc>
                <a:spcPct val="115000"/>
              </a:lnSpc>
              <a:buFont typeface="+mj-lt"/>
              <a:buAutoNum type="arabicParenBoth"/>
            </a:pPr>
            <a:r>
              <a:rPr lang="en-GB" dirty="0"/>
              <a:t>Development of competency-based concepts on professional education in the field of climate services and additional education for experts in climate-dependent economic sectors.</a:t>
            </a:r>
            <a:endParaRPr lang="uk-UA" sz="2000" dirty="0"/>
          </a:p>
          <a:p>
            <a:pPr lvl="0" algn="just">
              <a:lnSpc>
                <a:spcPct val="115000"/>
              </a:lnSpc>
              <a:buFont typeface="+mj-lt"/>
              <a:buAutoNum type="arabicParenBoth"/>
            </a:pPr>
            <a:r>
              <a:rPr lang="en-GB" dirty="0"/>
              <a:t>Development of teaching and methodological materials, elaboration of distance and blended learning courses in order to form methodological support for the continuous and comprehensive training of specialists in the field of climate services.</a:t>
            </a:r>
            <a:endParaRPr lang="uk-UA" sz="2000" dirty="0"/>
          </a:p>
          <a:p>
            <a:pPr lvl="0" algn="just">
              <a:lnSpc>
                <a:spcPct val="115000"/>
              </a:lnSpc>
              <a:buFont typeface="+mj-lt"/>
              <a:buAutoNum type="arabicParenBoth"/>
            </a:pPr>
            <a:r>
              <a:rPr lang="en-GB" dirty="0"/>
              <a:t>Development of blended learning courses in the field of climate change and adaptation to it for decision-makers, as well as massive open online courses in the same area for experts in climate-dependent economic sectors.</a:t>
            </a:r>
            <a:endParaRPr lang="uk-UA" sz="2000" dirty="0"/>
          </a:p>
          <a:p>
            <a:pPr lvl="0" algn="just">
              <a:lnSpc>
                <a:spcPct val="115000"/>
              </a:lnSpc>
              <a:buFont typeface="+mj-lt"/>
              <a:buAutoNum type="arabicParenBoth"/>
            </a:pPr>
            <a:r>
              <a:rPr lang="en-GB" dirty="0"/>
              <a:t>Development of massive open online courses in the field of climate change and adaptation to it for the broad masses of the population.</a:t>
            </a:r>
            <a:endParaRPr lang="uk-UA" sz="20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uk-UA" dirty="0"/>
          </a:p>
        </p:txBody>
      </p:sp>
      <p:pic>
        <p:nvPicPr>
          <p:cNvPr id="6" name="Рисунок 13" descr="https://lh4.googleusercontent.com/6aXzSQxO7bmZ4rTmnO_VCLjTDmV01aVD0ebznvcFydLJa6foXYzGghau7kgTvRJCGgdO_hlBWwVcTvOPsWFDwoxykRK7NYmuh9jhKjuqAc5iriQhfsW9ev02o8NF4xCuC7huZ81scjA"/>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1807" y="5146675"/>
            <a:ext cx="3709987" cy="1711325"/>
          </a:xfrm>
          <a:prstGeom prst="rect">
            <a:avLst/>
          </a:prstGeom>
          <a:noFill/>
          <a:ln>
            <a:noFill/>
          </a:ln>
        </p:spPr>
      </p:pic>
    </p:spTree>
    <p:extLst>
      <p:ext uri="{BB962C8B-B14F-4D97-AF65-F5344CB8AC3E}">
        <p14:creationId xmlns:p14="http://schemas.microsoft.com/office/powerpoint/2010/main" val="4068323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Activities:</a:t>
            </a:r>
            <a:r>
              <a:rPr lang="uk-UA" dirty="0"/>
              <a:t/>
            </a:r>
            <a:br>
              <a:rPr lang="uk-UA" dirty="0"/>
            </a:br>
            <a:endParaRPr lang="uk-UA" dirty="0"/>
          </a:p>
        </p:txBody>
      </p:sp>
      <p:sp>
        <p:nvSpPr>
          <p:cNvPr id="3" name="Content Placeholder 2"/>
          <p:cNvSpPr>
            <a:spLocks noGrp="1"/>
          </p:cNvSpPr>
          <p:nvPr>
            <p:ph idx="1"/>
          </p:nvPr>
        </p:nvSpPr>
        <p:spPr/>
        <p:txBody>
          <a:bodyPr>
            <a:normAutofit lnSpcReduction="10000"/>
          </a:bodyPr>
          <a:lstStyle/>
          <a:p>
            <a:pPr lvl="0"/>
            <a:r>
              <a:rPr lang="en-US" dirty="0"/>
              <a:t>Analysis of educational needs and development of common educational strategies.</a:t>
            </a:r>
            <a:endParaRPr lang="uk-UA" dirty="0"/>
          </a:p>
          <a:p>
            <a:pPr lvl="0"/>
            <a:r>
              <a:rPr lang="en-US" dirty="0"/>
              <a:t>Creation of a Research and Education platform and information systems.</a:t>
            </a:r>
            <a:endParaRPr lang="uk-UA" dirty="0"/>
          </a:p>
          <a:p>
            <a:pPr lvl="0"/>
            <a:r>
              <a:rPr lang="en-US" dirty="0"/>
              <a:t>Development of </a:t>
            </a:r>
            <a:r>
              <a:rPr lang="en-US" dirty="0" err="1"/>
              <a:t>ClimEd</a:t>
            </a:r>
            <a:r>
              <a:rPr lang="en-US" dirty="0"/>
              <a:t> courses: for LLL in CS, for experts in the CS, CDES and decision makers, modules on economics of CC, and MOOCs for general public.</a:t>
            </a:r>
            <a:endParaRPr lang="uk-UA" dirty="0"/>
          </a:p>
          <a:p>
            <a:pPr lvl="0"/>
            <a:r>
              <a:rPr lang="en-US" dirty="0" err="1"/>
              <a:t>ClimEd</a:t>
            </a:r>
            <a:r>
              <a:rPr lang="en-US" dirty="0"/>
              <a:t> piloting: implementation of the developed courses, promotion of MOOCs on international and national platforms.</a:t>
            </a:r>
            <a:endParaRPr lang="uk-UA" dirty="0"/>
          </a:p>
          <a:p>
            <a:pPr lvl="0"/>
            <a:r>
              <a:rPr lang="en-US" dirty="0"/>
              <a:t>Staff capacity building: training sessions.</a:t>
            </a:r>
            <a:endParaRPr lang="uk-UA" dirty="0"/>
          </a:p>
          <a:p>
            <a:pPr lvl="0"/>
            <a:r>
              <a:rPr lang="ru-RU" dirty="0"/>
              <a:t>Quality assurance and control.</a:t>
            </a:r>
            <a:endParaRPr lang="uk-UA" dirty="0"/>
          </a:p>
          <a:p>
            <a:pPr lvl="0"/>
            <a:r>
              <a:rPr lang="ru-RU" dirty="0"/>
              <a:t>Dissemination and exploitation.</a:t>
            </a:r>
            <a:endParaRPr lang="uk-UA" dirty="0"/>
          </a:p>
          <a:p>
            <a:r>
              <a:rPr lang="ru-RU" dirty="0"/>
              <a:t>Project management.</a:t>
            </a:r>
            <a:endParaRPr lang="uk-UA" dirty="0"/>
          </a:p>
        </p:txBody>
      </p:sp>
      <p:pic>
        <p:nvPicPr>
          <p:cNvPr id="4" name="Рисунок 13" descr="https://lh4.googleusercontent.com/6aXzSQxO7bmZ4rTmnO_VCLjTDmV01aVD0ebznvcFydLJa6foXYzGghau7kgTvRJCGgdO_hlBWwVcTvOPsWFDwoxykRK7NYmuh9jhKjuqAc5iriQhfsW9ev02o8NF4xCuC7huZ81scjA"/>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35172" y="5036465"/>
            <a:ext cx="3709987" cy="1711325"/>
          </a:xfrm>
          <a:prstGeom prst="rect">
            <a:avLst/>
          </a:prstGeom>
          <a:noFill/>
          <a:ln>
            <a:noFill/>
          </a:ln>
        </p:spPr>
      </p:pic>
    </p:spTree>
    <p:extLst>
      <p:ext uri="{BB962C8B-B14F-4D97-AF65-F5344CB8AC3E}">
        <p14:creationId xmlns:p14="http://schemas.microsoft.com/office/powerpoint/2010/main" val="2438342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Results:</a:t>
            </a:r>
            <a:r>
              <a:rPr lang="uk-UA" dirty="0"/>
              <a:t/>
            </a:r>
            <a:br>
              <a:rPr lang="uk-UA" dirty="0"/>
            </a:br>
            <a:endParaRPr lang="uk-UA" dirty="0"/>
          </a:p>
        </p:txBody>
      </p:sp>
      <p:sp>
        <p:nvSpPr>
          <p:cNvPr id="3" name="Content Placeholder 2"/>
          <p:cNvSpPr>
            <a:spLocks noGrp="1"/>
          </p:cNvSpPr>
          <p:nvPr>
            <p:ph idx="1"/>
          </p:nvPr>
        </p:nvSpPr>
        <p:spPr/>
        <p:txBody>
          <a:bodyPr/>
          <a:lstStyle/>
          <a:p>
            <a:pPr lvl="0"/>
            <a:r>
              <a:rPr lang="en-GB" dirty="0"/>
              <a:t>Adapted competency framework for CS. </a:t>
            </a:r>
            <a:endParaRPr lang="uk-UA" dirty="0"/>
          </a:p>
          <a:p>
            <a:pPr lvl="0"/>
            <a:r>
              <a:rPr lang="en-GB" dirty="0"/>
              <a:t>Concept of multi-level education in CS. </a:t>
            </a:r>
            <a:endParaRPr lang="uk-UA" dirty="0"/>
          </a:p>
          <a:p>
            <a:pPr lvl="0"/>
            <a:r>
              <a:rPr lang="en-GB" dirty="0"/>
              <a:t>Guidelines on training and curricula development in CS.</a:t>
            </a:r>
            <a:endParaRPr lang="uk-UA" dirty="0"/>
          </a:p>
          <a:p>
            <a:pPr lvl="0"/>
            <a:r>
              <a:rPr lang="en-GB" dirty="0"/>
              <a:t>Research and Education platform, telecommunication &amp; information systems.</a:t>
            </a:r>
            <a:endParaRPr lang="uk-UA" dirty="0"/>
          </a:p>
          <a:p>
            <a:pPr lvl="0"/>
            <a:r>
              <a:rPr lang="en-GB" dirty="0" err="1"/>
              <a:t>ClimEd</a:t>
            </a:r>
            <a:r>
              <a:rPr lang="en-GB" dirty="0"/>
              <a:t> courses developed: courses for LLL in CS; courses for experts in the CS, courses for experts in CDES and decision makers, modules on economics of CC, and MOOCs.</a:t>
            </a:r>
            <a:endParaRPr lang="uk-UA" dirty="0"/>
          </a:p>
          <a:p>
            <a:pPr lvl="0"/>
            <a:r>
              <a:rPr lang="en-GB" dirty="0"/>
              <a:t>Conducted training sessions.</a:t>
            </a:r>
            <a:endParaRPr lang="uk-UA" dirty="0"/>
          </a:p>
          <a:p>
            <a:pPr lvl="0"/>
            <a:r>
              <a:rPr lang="en-GB" dirty="0"/>
              <a:t>Trained administrative and academic staff. </a:t>
            </a:r>
            <a:endParaRPr lang="uk-UA" dirty="0"/>
          </a:p>
          <a:p>
            <a:r>
              <a:rPr lang="en-GB" dirty="0"/>
              <a:t>Strategy &amp; Plan for Quality Assurance.</a:t>
            </a:r>
            <a:endParaRPr lang="uk-UA" dirty="0"/>
          </a:p>
        </p:txBody>
      </p:sp>
      <p:pic>
        <p:nvPicPr>
          <p:cNvPr id="4" name="Рисунок 13" descr="https://lh4.googleusercontent.com/6aXzSQxO7bmZ4rTmnO_VCLjTDmV01aVD0ebznvcFydLJa6foXYzGghau7kgTvRJCGgdO_hlBWwVcTvOPsWFDwoxykRK7NYmuh9jhKjuqAc5iriQhfsW9ev02o8NF4xCuC7huZ81scjA"/>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0276" y="5146675"/>
            <a:ext cx="3709987" cy="1711325"/>
          </a:xfrm>
          <a:prstGeom prst="rect">
            <a:avLst/>
          </a:prstGeom>
          <a:noFill/>
          <a:ln>
            <a:noFill/>
          </a:ln>
        </p:spPr>
      </p:pic>
    </p:spTree>
    <p:extLst>
      <p:ext uri="{BB962C8B-B14F-4D97-AF65-F5344CB8AC3E}">
        <p14:creationId xmlns:p14="http://schemas.microsoft.com/office/powerpoint/2010/main" val="106908749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20</TotalTime>
  <Words>473</Words>
  <Application>Microsoft Office PowerPoint</Application>
  <PresentationFormat>Widescreen</PresentationFormat>
  <Paragraphs>40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Times New Roman</vt:lpstr>
      <vt:lpstr>Trebuchet MS</vt:lpstr>
      <vt:lpstr>Wingdings 3</vt:lpstr>
      <vt:lpstr>Facet</vt:lpstr>
      <vt:lpstr>Міжнародний науковий проект Європейського Союзу Еразмус+ КА2 «Multilevel Local, Nation- and Regionwide Education and Training in Climate Services, Climate Change Adaptation and Mitigation»</vt:lpstr>
      <vt:lpstr>Реєстраційний номер проекту:</vt:lpstr>
      <vt:lpstr>Target groups: </vt:lpstr>
      <vt:lpstr>Project goals and objectives: </vt:lpstr>
      <vt:lpstr>Specific project objectives: </vt:lpstr>
      <vt:lpstr>Activities: </vt:lpstr>
      <vt:lpstr>Results: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Міжнародний науковий проект Європейського Союзу Еразмус+ КА2 «Multilevel Local, Nation- and Regionwide Education and Training in Climate Services, Climate Change Adaptation and Mitigation»</dc:title>
  <dc:creator>User</dc:creator>
  <cp:lastModifiedBy>User</cp:lastModifiedBy>
  <cp:revision>2</cp:revision>
  <dcterms:created xsi:type="dcterms:W3CDTF">2021-07-11T12:37:29Z</dcterms:created>
  <dcterms:modified xsi:type="dcterms:W3CDTF">2021-07-11T12:58:27Z</dcterms:modified>
</cp:coreProperties>
</file>