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0" r:id="rId6"/>
    <p:sldId id="264" r:id="rId7"/>
    <p:sldId id="266" r:id="rId8"/>
    <p:sldId id="267" r:id="rId9"/>
  </p:sldIdLst>
  <p:sldSz cx="9144000" cy="6858000" type="screen4x3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0E9E0E92-CE1C-43E0-A012-256591F1A47B}">
          <p14:sldIdLst>
            <p14:sldId id="256"/>
            <p14:sldId id="257"/>
            <p14:sldId id="258"/>
            <p14:sldId id="265"/>
            <p14:sldId id="260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7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95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987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4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u.edu.ua/ua/for-students/katalog-elektivnix-vibirkovix-disczipl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1115616" y="5647336"/>
            <a:ext cx="6933456" cy="58997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Програму започатковано у 2021 ро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</a:t>
            </a:r>
            <a:endParaRPr sz="2400" dirty="0"/>
          </a:p>
          <a:p>
            <a:pPr marL="342900" marR="0" lvl="0" indent="-34290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ru-RU" sz="1800" b="0" i="0" u="none" strike="noStrike" cap="none" dirty="0" err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-49440" y="1772816"/>
            <a:ext cx="9001000" cy="3168352"/>
          </a:xfrm>
          <a:prstGeom prst="ribbon2">
            <a:avLst>
              <a:gd name="adj1" fmla="val 0"/>
              <a:gd name="adj2" fmla="val 72179"/>
            </a:avLst>
          </a:prstGeom>
          <a:solidFill>
            <a:srgbClr val="9BBB59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ОСВІТНЬО-ПРОФЕСІЙНА ПРОГРАМА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«БІЗНЕС-ЕКОНОМІКА»</a:t>
            </a:r>
          </a:p>
          <a:p>
            <a:pPr algn="ctr"/>
            <a:r>
              <a:rPr lang="uk-U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другий (магістерський) 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рівень підготовки здобувачів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uk-UA" sz="1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Спеціальність -    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051  Економіка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Г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алузь знань -  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   Соціальні та поведінкові науки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Кваліфікація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Магістр  з економіки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683568" y="476672"/>
            <a:ext cx="8064896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УМАНСЬКИЙ  НАЦІОНАЛЬНИЙ УНІВЕРСИТЕТ САДІВНИЦТВА 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Факультет </a:t>
            </a:r>
            <a:r>
              <a:rPr lang="ru-RU" sz="18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економіки</a:t>
            </a:r>
            <a:r>
              <a:rPr lang="ru-RU" sz="18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18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підприємництва</a:t>
            </a:r>
            <a:endParaRPr lang="ru-RU" sz="1800" b="1" i="1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</a:t>
            </a:r>
            <a:r>
              <a:rPr lang="ru-RU" sz="1800" b="1" i="1" u="sng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економіки</a:t>
            </a:r>
            <a:endParaRPr sz="1800" b="0" i="1" u="sng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EA8EF7-2763-4F29-B1E2-34A02C95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55" y="989396"/>
            <a:ext cx="664522" cy="6645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593E84-79D1-4D97-8F2D-CB04505EF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00" y="3901518"/>
            <a:ext cx="1835143" cy="25833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4896544" cy="62646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Font typeface="Times New Roman"/>
              <a:buNone/>
            </a:pP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Місія програми: </a:t>
            </a: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«Ми готуємо бізнес-економістів нової управлінської формації»</a:t>
            </a: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Гарант освітньої програми:</a:t>
            </a:r>
            <a:br>
              <a:rPr lang="uk-UA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 i="0" u="none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к.е.н</a:t>
            </a:r>
            <a:r>
              <a:rPr lang="uk-UA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доцент кафедри економіки </a:t>
            </a:r>
            <a:br>
              <a:rPr lang="uk-UA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000" b="1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Алла РЕВУЦЬКА</a:t>
            </a:r>
            <a:br>
              <a:rPr lang="uk-UA" sz="20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0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uk-UA" sz="2800" b="1" i="0" u="none" strike="noStrike" cap="none" dirty="0">
                <a:solidFill>
                  <a:srgbClr val="BDD1F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 b="1" i="0" u="none" strike="noStrike" cap="none" dirty="0">
              <a:solidFill>
                <a:srgbClr val="BDD1F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D36BF-83E1-4EF9-90F8-F854E91AC41F}"/>
              </a:ext>
            </a:extLst>
          </p:cNvPr>
          <p:cNvSpPr txBox="1"/>
          <p:nvPr/>
        </p:nvSpPr>
        <p:spPr>
          <a:xfrm>
            <a:off x="6392872" y="260648"/>
            <a:ext cx="2751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БІЗНЕС-ЕКОНОМІКА</a:t>
            </a:r>
            <a:endParaRPr lang="ru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9FA27A-20E0-404F-9F58-24B6F2FC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97" y="206733"/>
            <a:ext cx="666750" cy="666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6A856C-4AEF-4E77-8D90-468F90A6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557" y="1065229"/>
            <a:ext cx="2189504" cy="21895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CF15C1-0247-4245-9886-5FA09FBFE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240" y="5034360"/>
            <a:ext cx="1740821" cy="17408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D2266-1CED-4927-95FC-DFAA52C24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324" y="3047997"/>
            <a:ext cx="2648483" cy="1986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7117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uk-UA" sz="20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Склад </a:t>
            </a:r>
            <a:r>
              <a:rPr lang="uk-UA" sz="20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проєктної</a:t>
            </a:r>
            <a:r>
              <a:rPr lang="uk-UA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горупи</a:t>
            </a:r>
            <a:r>
              <a:rPr lang="uk-UA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 освітньої програми Бізнес-економіка:</a:t>
            </a:r>
            <a:endParaRPr lang="uk-UA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67543" y="1796822"/>
            <a:ext cx="4040188" cy="420598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Викладацький склад: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7523" y="2380730"/>
            <a:ext cx="4040188" cy="4288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Алла ОСІПОВА 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к.е.н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доцент, завідувач кафедри економіки.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С</a:t>
            </a:r>
            <a:r>
              <a:rPr lang="uk-UA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МОЛІЙ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к.е.н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., доцент кафедри економіки.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Наталія АНДРУСЯК 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д.е.н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професор кафедри економіки.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Руслан МУДРАК 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д.е.н</a:t>
            </a:r>
            <a:r>
              <a:rPr lang="uk-UA" sz="2000" dirty="0">
                <a:latin typeface="Times New Roman"/>
                <a:ea typeface="Times New Roman"/>
                <a:cs typeface="Times New Roman"/>
                <a:sym typeface="Times New Roman"/>
              </a:rPr>
              <a:t>., професор кафедри економіки.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716017" y="1796822"/>
            <a:ext cx="3960440" cy="420598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Залучені </a:t>
            </a:r>
            <a:r>
              <a:rPr lang="uk-UA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стейкхолдери</a:t>
            </a:r>
            <a:r>
              <a:rPr lang="uk-UA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716017" y="2426449"/>
            <a:ext cx="4041775" cy="4242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КРУТАС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другого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ШАБАТУРА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д.е.н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аграрного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Володимир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СТЕПАН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директор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Уманського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Ерідон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ЧОРНОМОРЕЦЬ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менеджер ПП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Поділля-Агрохімсервіс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ОТЕНІЯ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директор ТОВ «Терра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Умань»,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роботодавець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6ED7F1-AD64-4BDF-82AB-F7F0E852C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3" y="968990"/>
            <a:ext cx="664522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67542" y="227561"/>
            <a:ext cx="8229600" cy="19487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ru-RU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Мета </a:t>
            </a:r>
            <a:r>
              <a:rPr lang="ru-RU" sz="18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магістерської</a:t>
            </a:r>
            <a:r>
              <a:rPr lang="ru-RU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підготовка висококваліфікованих, конкурентоспроможних фахівців у сфері бізнес-економіки, які володіють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інноваційним, аналітичним, креативним економічним</a:t>
            </a:r>
            <a:r>
              <a:rPr lang="uk-UA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мисленням, фундаментальними теоретичними знаннями і прикладними навичками, здатних вирішувати дослідницькі й управлінські завдання та проблеми функціонування економічних систем різного рівня.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67542" y="2137410"/>
            <a:ext cx="8229599" cy="371182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отримають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здобувачі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sz="1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67543" y="2613795"/>
            <a:ext cx="8229597" cy="4016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 на програмі бере до уваги особливості ведення будь-якого бізнесу в Україні та за кордоном;</a:t>
            </a:r>
            <a:endParaRPr lang="uk-UA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складі програми – дисципліни</a:t>
            </a: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які дають всі необхідні інструменти для управління бізнесом;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dirty="0">
                <a:solidFill>
                  <a:schemeClr val="tx1"/>
                </a:solidFill>
                <a:latin typeface="Times New Roman"/>
                <a:cs typeface="Times New Roman"/>
              </a:rPr>
              <a:t>фундаментальні та практичні знання з бізнес-економіки у сфері соціально-економічних процесів сталого розвитку аграрного сектору економіки України.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dirty="0">
                <a:solidFill>
                  <a:schemeClr val="tx1"/>
                </a:solidFill>
                <a:latin typeface="Times New Roman"/>
                <a:cs typeface="Times New Roman"/>
              </a:rPr>
              <a:t>окремі освітні компоненти викладаються англійською мовою для реалізації можливостей академічної мобільності та засвоєння закордонного досвіду економічної діяльності для подальшого працевлаштування;</a:t>
            </a:r>
            <a:endParaRPr lang="uk-UA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програмою передбачено глибоке занурення в сучасні підходи управління всіма підрозділами компанії;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слухачі програми ефективно вирішують проблеми функціонального менеджменту, формують довгострокові стратегії розвитку компанії і виводять бізнес на новий рівень;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навчання побудована таким чином, що здобувач зможе </a:t>
            </a:r>
            <a:r>
              <a:rPr lang="uk-UA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комфортно</a:t>
            </a: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поєднувати роботу і відвідувати заняття;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Tx/>
              <a:buChar char="-"/>
            </a:pP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використовуються активні форми і методи навчання, які включають ділові ігри, групові </a:t>
            </a:r>
            <a:r>
              <a:rPr lang="uk-UA" sz="1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проєкти</a:t>
            </a: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тренінги та аналіз практичних прикладів ведення бізнесу (</a:t>
            </a:r>
            <a:r>
              <a:rPr lang="en-US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study</a:t>
            </a:r>
            <a:r>
              <a:rPr lang="uk-UA" sz="1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endParaRPr lang="uk-UA" sz="1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endParaRPr lang="uk-UA" sz="1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endParaRPr lang="uk-UA" sz="1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46B3E-13E7-41A5-A861-06870021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58" y="227561"/>
            <a:ext cx="66452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23528" y="3743"/>
            <a:ext cx="8229600" cy="8640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ДИСЦИПЛІНИ МАГІСТЕРСЬКОЇ ПРОГРАМИ </a:t>
            </a:r>
            <a:b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1979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БІЗНЕС-ЕКОНОМІКА»</a:t>
            </a:r>
            <a:br>
              <a:rPr lang="ru-RU" sz="1979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79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35496" y="620688"/>
            <a:ext cx="4680520" cy="62373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Обов'язкові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компоненти ОПП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Соціально-гуманітарна підготовка</a:t>
            </a:r>
          </a:p>
          <a:p>
            <a:pPr marL="0" marR="0" lvl="0" indent="0" algn="l" rtl="0">
              <a:lnSpc>
                <a:spcPct val="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uk-UA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Стратегія сталого розвитку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uk-UA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Методологія наукових досліджень</a:t>
            </a: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Бізнес-комунікації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іноземними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мовами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1.2. Цикл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професійної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практичної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підготовки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Бізнес-планування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управління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проєктами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Економіка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умовах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ризиків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невизначеності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Інформаційні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технології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бізнесі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Стратегічне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управління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бізнесом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Міжнародний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бізнес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Аграрна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економіка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Соціальна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економіка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людський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розвиток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285750" marR="0" lvl="0" indent="-285750" algn="l" rtl="0">
              <a:lnSpc>
                <a:spcPct val="7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Зелена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економіка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агробізнес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80000"/>
              </a:lnSpc>
              <a:spcBef>
                <a:spcPts val="280"/>
              </a:spcBef>
              <a:buSzPts val="1400"/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  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Виробнича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практика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80000"/>
              </a:lnSpc>
              <a:spcBef>
                <a:spcPts val="280"/>
              </a:spcBef>
              <a:buSzPts val="1400"/>
              <a:buFontTx/>
              <a:buChar char="-"/>
            </a:pP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Підсумкова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атестація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кваліфікаційна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робота </a:t>
            </a:r>
            <a:r>
              <a:rPr lang="ru-RU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магістра</a:t>
            </a: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 </a:t>
            </a:r>
          </a:p>
          <a:p>
            <a:pPr marL="0" lvl="0" indent="0">
              <a:lnSpc>
                <a:spcPct val="80000"/>
              </a:lnSpc>
              <a:spcBef>
                <a:spcPts val="280"/>
              </a:spcBef>
              <a:buSzPts val="140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Загальний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обсяг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обов’язкових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компонент – 66.0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кредитів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ЄКТС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2"/>
          </p:nvPr>
        </p:nvSpPr>
        <p:spPr>
          <a:xfrm>
            <a:off x="4863604" y="620688"/>
            <a:ext cx="4248472" cy="6237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70000"/>
              </a:lnSpc>
              <a:spcBef>
                <a:spcPts val="280"/>
              </a:spcBef>
              <a:buNone/>
            </a:pP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Вибіркові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навчальні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дисципліни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lvl="0" indent="0">
              <a:lnSpc>
                <a:spcPct val="70000"/>
              </a:lnSpc>
              <a:spcBef>
                <a:spcPts val="280"/>
              </a:spcBef>
              <a:buNone/>
            </a:pPr>
            <a:endParaRPr lang="ru-RU" sz="1800" dirty="0"/>
          </a:p>
          <a:p>
            <a:pPr marL="1800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Під час навчання здобувач із каталогу вибіркових дисциплін відповідно до Положення про вибіркові дисципліни в Уманському національному університеті садівництва, на свій вибір може обрати:</a:t>
            </a:r>
          </a:p>
          <a:p>
            <a:pPr marL="4000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1 дисципліну із загального університетського каталогу;</a:t>
            </a:r>
          </a:p>
          <a:p>
            <a:pPr marL="4000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дисциплін з каталогу професійного спрямування.</a:t>
            </a:r>
          </a:p>
          <a:p>
            <a:pPr marL="11430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обсяг вибіркових дисциплін - 24 кредити ЄКТС.</a:t>
            </a:r>
          </a:p>
          <a:p>
            <a:pPr marL="11430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https://www.udau.edu.ua/ua/for-students/katalog-elektivnix-vibirkovix-discziplin/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93B6C-8624-4AB3-B09B-2B3FA7B2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9" y="0"/>
            <a:ext cx="664522" cy="664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35CFB0E-4994-4503-AEEA-D8F61385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u="sng" dirty="0" err="1">
                <a:solidFill>
                  <a:schemeClr val="tx2">
                    <a:lumMod val="25000"/>
                  </a:schemeClr>
                </a:solidFill>
                <a:highlight>
                  <a:srgbClr val="008000"/>
                </a:highlight>
              </a:rPr>
              <a:t>Колаборація</a:t>
            </a:r>
            <a:r>
              <a:rPr lang="uk-UA" sz="4000" b="1" u="sng" dirty="0">
                <a:solidFill>
                  <a:schemeClr val="tx2">
                    <a:lumMod val="25000"/>
                  </a:schemeClr>
                </a:solidFill>
                <a:highlight>
                  <a:srgbClr val="008000"/>
                </a:highlight>
              </a:rPr>
              <a:t> бізнесу та освіти для спільного розвитку</a:t>
            </a:r>
            <a:endParaRPr lang="ru-UA" sz="4000" b="1" u="sng" dirty="0">
              <a:solidFill>
                <a:schemeClr val="tx2">
                  <a:lumMod val="25000"/>
                </a:schemeClr>
              </a:solidFill>
              <a:highlight>
                <a:srgbClr val="008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D535C-DE93-C9F3-9D15-8BE10B2AC2A6}"/>
              </a:ext>
            </a:extLst>
          </p:cNvPr>
          <p:cNvSpPr txBox="1"/>
          <p:nvPr/>
        </p:nvSpPr>
        <p:spPr>
          <a:xfrm>
            <a:off x="5234627" y="2183191"/>
            <a:ext cx="33835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bg1"/>
                </a:solidFill>
              </a:rPr>
              <a:t>Одним із бізнес-партнерів освітньої програми є провідна компанія </a:t>
            </a:r>
            <a:r>
              <a:rPr lang="en-US" sz="1600" b="1" dirty="0">
                <a:solidFill>
                  <a:schemeClr val="bg1"/>
                </a:solidFill>
              </a:rPr>
              <a:t>Corteva Agriscience ™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uk-UA" sz="1600" dirty="0">
                <a:solidFill>
                  <a:schemeClr val="bg1"/>
                </a:solidFill>
              </a:rPr>
              <a:t>яка у співпраці з </a:t>
            </a:r>
            <a:r>
              <a:rPr lang="en-US" sz="1600" dirty="0">
                <a:solidFill>
                  <a:schemeClr val="bg1"/>
                </a:solidFill>
              </a:rPr>
              <a:t>Global Giving Foundation </a:t>
            </a:r>
            <a:r>
              <a:rPr lang="uk-UA" sz="1600" dirty="0">
                <a:solidFill>
                  <a:schemeClr val="bg1"/>
                </a:solidFill>
              </a:rPr>
              <a:t>надала грант для підтримки та розвитку освітньо-професійних програм за спеціальністю 051 Економіка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4144C-B283-6A89-DE51-C2F2AD70A964}"/>
              </a:ext>
            </a:extLst>
          </p:cNvPr>
          <p:cNvSpPr txBox="1"/>
          <p:nvPr/>
        </p:nvSpPr>
        <p:spPr>
          <a:xfrm>
            <a:off x="712470" y="4674809"/>
            <a:ext cx="81457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0" i="0" dirty="0">
                <a:solidFill>
                  <a:schemeClr val="bg1"/>
                </a:solidFill>
                <a:effectLst/>
                <a:latin typeface="Roboto sans-serif"/>
              </a:rPr>
              <a:t>Грантова програма популяризує сільське господарство як інноваційну та високотехнологічну галузь. Важливою складовою даного проекту була організація серії бізнес-лекцій експертів компаній з обміну практичними меседжами у сфері створення та ведення бізнесу. Крім того, грантові кошти були спрямовані на закупівлю комп'ютерної техніки та сучасного програмного забезпечення, необхідного майбутнім економістам для вдосконалення навичок 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Roboto sans-serif"/>
              </a:rPr>
              <a:t>діджиталізації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Roboto sans-serif"/>
              </a:rPr>
              <a:t>.</a:t>
            </a:r>
          </a:p>
          <a:p>
            <a:pPr algn="just"/>
            <a:br>
              <a:rPr lang="uk-UA" sz="1600" dirty="0">
                <a:solidFill>
                  <a:schemeClr val="bg1"/>
                </a:solidFill>
              </a:rPr>
            </a:b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963436-B0F5-0F75-2DD8-28F1CF7E3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70" y="1909600"/>
            <a:ext cx="3679590" cy="2456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23528" y="3743"/>
            <a:ext cx="8229600" cy="8640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uk-UA" sz="1979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ВИПУСКНИКИ ПРОГРАМИ БІЗНЕС-ЕКОНОМІКА</a:t>
            </a:r>
            <a:br>
              <a:rPr lang="uk-UA" sz="1979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979" b="0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778030" y="620688"/>
            <a:ext cx="7920199" cy="49800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uk-UA" sz="2000" b="1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36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Програма готує економістів, бізнес-аналітиків, фахівців середніх та великих компаній, державних установ та корпорацій для: економічних служб підприємств, організацій, компаній, консалтингових структур, державних установ і громадських організацій, власного бізнесу.</a:t>
            </a:r>
          </a:p>
          <a:p>
            <a:pPr marL="0" marR="0" lvl="0" indent="36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36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Наші студенти - випускники обіймають керівні посади на підприємствах у таких відділах, як фінансовий, економічний, менеджменту персоналу, контролінгу, підготовки виробництва, маркетингу, аналітичному, управління ризиком, аналітик у дослідницьких та консалтингових агенціях, а також створюють власний бізнес та відповідно нові робочі місця.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93B6C-8624-4AB3-B09B-2B3FA7B20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9" y="0"/>
            <a:ext cx="664522" cy="6645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C4E6B-6837-4FD8-BCF9-0574920D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055" y="3901299"/>
            <a:ext cx="2419688" cy="15908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A96F8-847D-49AD-BB4F-59F2E4EE2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668" y="3524400"/>
            <a:ext cx="2421562" cy="2076300"/>
          </a:xfrm>
          <a:prstGeom prst="rect">
            <a:avLst/>
          </a:prstGeom>
        </p:spPr>
      </p:pic>
      <p:pic>
        <p:nvPicPr>
          <p:cNvPr id="9" name="Picture 2" descr="Молодые люди, держащие речевые пузыри со словами РАБОТА и КАРЬЕРА в  помещении :: Стоковая фотография :: Pixel-Shot Studio">
            <a:extLst>
              <a:ext uri="{FF2B5EF4-FFF2-40B4-BE49-F238E27FC236}">
                <a16:creationId xmlns:a16="http://schemas.microsoft.com/office/drawing/2014/main" id="{536F0C36-AE43-4BBD-9803-AE938AF7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6" y="3863902"/>
            <a:ext cx="2234153" cy="162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8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692B42-3B1A-4EDA-A7F3-CB4B97DD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10" y="481636"/>
            <a:ext cx="7992063" cy="56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4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760</Words>
  <Application>Microsoft Office PowerPoint</Application>
  <PresentationFormat>Екран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 Symbols</vt:lpstr>
      <vt:lpstr>Open Sans</vt:lpstr>
      <vt:lpstr>Roboto sans-serif</vt:lpstr>
      <vt:lpstr>Times New Roman</vt:lpstr>
      <vt:lpstr>Тема Office</vt:lpstr>
      <vt:lpstr>Презентація PowerPoint</vt:lpstr>
      <vt:lpstr>      Місія програми:   «Ми готуємо бізнес-економістів нової управлінської формації»    Гарант освітньої програми: к.е.н., доцент кафедри економіки  Алла РЕВУЦЬКА         </vt:lpstr>
      <vt:lpstr>   Склад проєктної горупи освітньої програми Бізнес-економіка:</vt:lpstr>
      <vt:lpstr>               Мета магістерської програми – підготовка висококваліфікованих, конкурентоспроможних фахівців у сфері бізнес-економіки, які володіють інноваційним, аналітичним, креативним економічним мисленням, фундаментальними теоретичними знаннями і прикладними навичками, здатних вирішувати дослідницькі й управлінські завдання та проблеми функціонування економічних систем різного рівня.</vt:lpstr>
      <vt:lpstr>ДИСЦИПЛІНИ МАГІСТЕРСЬКОЇ ПРОГРАМИ  «БІЗНЕС-ЕКОНОМІКА» </vt:lpstr>
      <vt:lpstr>Колаборація бізнесу та освіти для спільного розвитку</vt:lpstr>
      <vt:lpstr>ВИПУСКНИКИ ПРОГРАМИ БІЗНЕС-ЕКОНОМІКА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ALLA</dc:creator>
  <cp:lastModifiedBy>Алла Ревуцька</cp:lastModifiedBy>
  <cp:revision>32</cp:revision>
  <dcterms:modified xsi:type="dcterms:W3CDTF">2024-09-14T08:03:17Z</dcterms:modified>
</cp:coreProperties>
</file>